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Open Sauce" charset="1" panose="00000500000000000000"/>
      <p:regular r:id="rId36"/>
    </p:embeddedFont>
    <p:embeddedFont>
      <p:font typeface="Open Sauce Bold" charset="1" panose="00000800000000000000"/>
      <p:regular r:id="rId37"/>
    </p:embeddedFont>
    <p:embeddedFont>
      <p:font typeface="Open Sauce Italics" charset="1" panose="00000500000000000000"/>
      <p:regular r:id="rId38"/>
    </p:embeddedFont>
    <p:embeddedFont>
      <p:font typeface="Open Sauce Bold Italics" charset="1" panose="00000800000000000000"/>
      <p:regular r:id="rId39"/>
    </p:embeddedFont>
    <p:embeddedFont>
      <p:font typeface="Open Sauce Light" charset="1" panose="00000400000000000000"/>
      <p:regular r:id="rId40"/>
    </p:embeddedFont>
    <p:embeddedFont>
      <p:font typeface="Open Sauce Light Italics" charset="1" panose="00000400000000000000"/>
      <p:regular r:id="rId41"/>
    </p:embeddedFont>
    <p:embeddedFont>
      <p:font typeface="Open Sauce Medium" charset="1" panose="00000600000000000000"/>
      <p:regular r:id="rId42"/>
    </p:embeddedFont>
    <p:embeddedFont>
      <p:font typeface="Open Sauce Medium Italics" charset="1" panose="00000600000000000000"/>
      <p:regular r:id="rId43"/>
    </p:embeddedFont>
    <p:embeddedFont>
      <p:font typeface="Open Sauce Semi-Bold" charset="1" panose="00000700000000000000"/>
      <p:regular r:id="rId44"/>
    </p:embeddedFont>
    <p:embeddedFont>
      <p:font typeface="Open Sauce Semi-Bold Italics" charset="1" panose="00000700000000000000"/>
      <p:regular r:id="rId45"/>
    </p:embeddedFont>
    <p:embeddedFont>
      <p:font typeface="Open Sauce Heavy" charset="1" panose="00000A00000000000000"/>
      <p:regular r:id="rId46"/>
    </p:embeddedFont>
    <p:embeddedFont>
      <p:font typeface="Open Sauce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35.jpe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6.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53.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58.png" Type="http://schemas.openxmlformats.org/officeDocument/2006/relationships/image"/><Relationship Id="rId5" Target="../media/image35.jpe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70.png" Type="http://schemas.openxmlformats.org/officeDocument/2006/relationships/image"/><Relationship Id="rId12" Target="../media/image71.pn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2" Target="../media/image34.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2" Target="../media/image74.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58.pn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9.png" Type="http://schemas.openxmlformats.org/officeDocument/2006/relationships/image"/><Relationship Id="rId8" Target="../media/image75.png" Type="http://schemas.openxmlformats.org/officeDocument/2006/relationships/image"/><Relationship Id="rId9" Target="../media/image6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jpe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96789" t="-102127" r="0" b="-326925"/>
            </a:stretch>
          </a:blipFill>
        </p:spPr>
      </p:sp>
      <p:sp>
        <p:nvSpPr>
          <p:cNvPr name="Freeform 3" id="3"/>
          <p:cNvSpPr/>
          <p:nvPr/>
        </p:nvSpPr>
        <p:spPr>
          <a:xfrm flipH="false" flipV="false" rot="0">
            <a:off x="16384715" y="-207071"/>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60169" y="-506450"/>
            <a:ext cx="3086100" cy="11299900"/>
            <a:chOff x="0" y="0"/>
            <a:chExt cx="812800" cy="2976105"/>
          </a:xfrm>
        </p:grpSpPr>
        <p:sp>
          <p:nvSpPr>
            <p:cNvPr name="Freeform 5" id="5"/>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6" id="6"/>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227773" y="4163622"/>
            <a:ext cx="110236" cy="2818996"/>
            <a:chOff x="0" y="0"/>
            <a:chExt cx="26312" cy="672855"/>
          </a:xfrm>
        </p:grpSpPr>
        <p:sp>
          <p:nvSpPr>
            <p:cNvPr name="Freeform 8" id="8"/>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9" id="9"/>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608790" y="3129551"/>
            <a:ext cx="9995708" cy="7496781"/>
          </a:xfrm>
          <a:custGeom>
            <a:avLst/>
            <a:gdLst/>
            <a:ahLst/>
            <a:cxnLst/>
            <a:rect r="r" b="b" t="t" l="l"/>
            <a:pathLst>
              <a:path h="7496781" w="9995708">
                <a:moveTo>
                  <a:pt x="0" y="0"/>
                </a:moveTo>
                <a:lnTo>
                  <a:pt x="9995708" y="0"/>
                </a:lnTo>
                <a:lnTo>
                  <a:pt x="9995708" y="7496781"/>
                </a:lnTo>
                <a:lnTo>
                  <a:pt x="0" y="7496781"/>
                </a:lnTo>
                <a:lnTo>
                  <a:pt x="0" y="0"/>
                </a:lnTo>
                <a:close/>
              </a:path>
            </a:pathLst>
          </a:custGeom>
          <a:blipFill>
            <a:blip r:embed="rId7"/>
            <a:stretch>
              <a:fillRect l="0" t="0" r="0" b="0"/>
            </a:stretch>
          </a:blipFill>
        </p:spPr>
      </p:sp>
      <p:sp>
        <p:nvSpPr>
          <p:cNvPr name="TextBox 12" id="12"/>
          <p:cNvSpPr txBox="true"/>
          <p:nvPr/>
        </p:nvSpPr>
        <p:spPr>
          <a:xfrm rot="0">
            <a:off x="1916431" y="3451035"/>
            <a:ext cx="9790515" cy="4329893"/>
          </a:xfrm>
          <a:prstGeom prst="rect">
            <a:avLst/>
          </a:prstGeom>
        </p:spPr>
        <p:txBody>
          <a:bodyPr anchor="t" rtlCol="false" tIns="0" lIns="0" bIns="0" rIns="0">
            <a:spAutoFit/>
          </a:bodyPr>
          <a:lstStyle/>
          <a:p>
            <a:pPr>
              <a:lnSpc>
                <a:spcPts val="10753"/>
              </a:lnSpc>
            </a:pPr>
            <a:r>
              <a:rPr lang="en-US" sz="11201">
                <a:solidFill>
                  <a:srgbClr val="1C5739"/>
                </a:solidFill>
                <a:latin typeface="Codec Pro ExtraBold"/>
              </a:rPr>
              <a:t>CUSTOMER  BEHAVIOUR</a:t>
            </a:r>
          </a:p>
          <a:p>
            <a:pPr>
              <a:lnSpc>
                <a:spcPts val="10753"/>
              </a:lnSpc>
            </a:pPr>
            <a:r>
              <a:rPr lang="en-US" sz="11201">
                <a:solidFill>
                  <a:srgbClr val="1C5739"/>
                </a:solidFill>
                <a:latin typeface="Codec Pro ExtraBold"/>
              </a:rPr>
              <a:t>ANALYSIS</a:t>
            </a:r>
          </a:p>
        </p:txBody>
      </p:sp>
      <p:sp>
        <p:nvSpPr>
          <p:cNvPr name="Freeform 13" id="13"/>
          <p:cNvSpPr/>
          <p:nvPr/>
        </p:nvSpPr>
        <p:spPr>
          <a:xfrm flipH="false" flipV="false" rot="0">
            <a:off x="1916431" y="1876162"/>
            <a:ext cx="7833685" cy="1253390"/>
          </a:xfrm>
          <a:custGeom>
            <a:avLst/>
            <a:gdLst/>
            <a:ahLst/>
            <a:cxnLst/>
            <a:rect r="r" b="b" t="t" l="l"/>
            <a:pathLst>
              <a:path h="1253390" w="7833685">
                <a:moveTo>
                  <a:pt x="0" y="0"/>
                </a:moveTo>
                <a:lnTo>
                  <a:pt x="7833684" y="0"/>
                </a:lnTo>
                <a:lnTo>
                  <a:pt x="7833684" y="1253389"/>
                </a:lnTo>
                <a:lnTo>
                  <a:pt x="0" y="1253389"/>
                </a:lnTo>
                <a:lnTo>
                  <a:pt x="0" y="0"/>
                </a:lnTo>
                <a:close/>
              </a:path>
            </a:pathLst>
          </a:custGeom>
          <a:blipFill>
            <a:blip r:embed="rId8"/>
            <a:stretch>
              <a:fillRect l="0" t="0" r="0" b="0"/>
            </a:stretch>
          </a:blipFill>
        </p:spPr>
      </p:sp>
      <p:sp>
        <p:nvSpPr>
          <p:cNvPr name="Freeform 14" id="14"/>
          <p:cNvSpPr/>
          <p:nvPr/>
        </p:nvSpPr>
        <p:spPr>
          <a:xfrm flipH="false" flipV="false" rot="0">
            <a:off x="9883112" y="3129551"/>
            <a:ext cx="2372476" cy="777391"/>
          </a:xfrm>
          <a:custGeom>
            <a:avLst/>
            <a:gdLst/>
            <a:ahLst/>
            <a:cxnLst/>
            <a:rect r="r" b="b" t="t" l="l"/>
            <a:pathLst>
              <a:path h="777391" w="2372476">
                <a:moveTo>
                  <a:pt x="0" y="0"/>
                </a:moveTo>
                <a:lnTo>
                  <a:pt x="2372476" y="0"/>
                </a:lnTo>
                <a:lnTo>
                  <a:pt x="2372476" y="777391"/>
                </a:lnTo>
                <a:lnTo>
                  <a:pt x="0" y="777391"/>
                </a:lnTo>
                <a:lnTo>
                  <a:pt x="0" y="0"/>
                </a:lnTo>
                <a:close/>
              </a:path>
            </a:pathLst>
          </a:custGeom>
          <a:blipFill>
            <a:blip r:embed="rId7"/>
            <a:stretch>
              <a:fillRect l="-489544" t="-125259" r="-44966" b="-1227061"/>
            </a:stretch>
          </a:blipFill>
        </p:spPr>
      </p:sp>
      <p:sp>
        <p:nvSpPr>
          <p:cNvPr name="TextBox 15" id="15"/>
          <p:cNvSpPr txBox="true"/>
          <p:nvPr/>
        </p:nvSpPr>
        <p:spPr>
          <a:xfrm rot="0">
            <a:off x="1916431" y="603661"/>
            <a:ext cx="12690214" cy="888177"/>
          </a:xfrm>
          <a:prstGeom prst="rect">
            <a:avLst/>
          </a:prstGeom>
        </p:spPr>
        <p:txBody>
          <a:bodyPr anchor="t" rtlCol="false" tIns="0" lIns="0" bIns="0" rIns="0">
            <a:spAutoFit/>
          </a:bodyPr>
          <a:lstStyle/>
          <a:p>
            <a:pPr>
              <a:lnSpc>
                <a:spcPts val="5860"/>
              </a:lnSpc>
            </a:pPr>
            <a:r>
              <a:rPr lang="en-US" sz="6105">
                <a:solidFill>
                  <a:srgbClr val="1C5739"/>
                </a:solidFill>
                <a:latin typeface="Codec Pro ExtraBold"/>
              </a:rPr>
              <a:t>DIMENSIONAL MODELING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328232" cy="1028700"/>
            <a:chOff x="0" y="0"/>
            <a:chExt cx="4827189" cy="270933"/>
          </a:xfrm>
        </p:grpSpPr>
        <p:sp>
          <p:nvSpPr>
            <p:cNvPr name="Freeform 4" id="4"/>
            <p:cNvSpPr/>
            <p:nvPr/>
          </p:nvSpPr>
          <p:spPr>
            <a:xfrm flipH="false" flipV="false" rot="0">
              <a:off x="0" y="0"/>
              <a:ext cx="4827189" cy="270933"/>
            </a:xfrm>
            <a:custGeom>
              <a:avLst/>
              <a:gdLst/>
              <a:ahLst/>
              <a:cxnLst/>
              <a:rect r="r" b="b" t="t" l="l"/>
              <a:pathLst>
                <a:path h="270933" w="4827189">
                  <a:moveTo>
                    <a:pt x="0" y="0"/>
                  </a:moveTo>
                  <a:lnTo>
                    <a:pt x="4827189" y="0"/>
                  </a:lnTo>
                  <a:lnTo>
                    <a:pt x="4827189" y="270933"/>
                  </a:lnTo>
                  <a:lnTo>
                    <a:pt x="0" y="270933"/>
                  </a:lnTo>
                  <a:close/>
                </a:path>
              </a:pathLst>
            </a:custGeom>
            <a:solidFill>
              <a:srgbClr val="1C5739"/>
            </a:solidFill>
          </p:spPr>
        </p:sp>
        <p:sp>
          <p:nvSpPr>
            <p:cNvPr name="TextBox 5" id="5"/>
            <p:cNvSpPr txBox="true"/>
            <p:nvPr/>
          </p:nvSpPr>
          <p:spPr>
            <a:xfrm>
              <a:off x="0" y="-28575"/>
              <a:ext cx="4827189" cy="299508"/>
            </a:xfrm>
            <a:prstGeom prst="rect">
              <a:avLst/>
            </a:prstGeom>
          </p:spPr>
          <p:txBody>
            <a:bodyPr anchor="ctr" rtlCol="false" tIns="50800" lIns="50800" bIns="50800" rIns="50800"/>
            <a:lstStyle/>
            <a:p>
              <a:pPr algn="ctr">
                <a:lnSpc>
                  <a:spcPts val="3899"/>
                </a:lnSpc>
              </a:pPr>
              <a:r>
                <a:rPr lang="en-US" sz="2999">
                  <a:solidFill>
                    <a:srgbClr val="FFFFFF"/>
                  </a:solidFill>
                  <a:latin typeface="Open Sauce Bold"/>
                </a:rPr>
                <a:t>What are the most popular departments and aisles?</a:t>
              </a:r>
              <a:r>
                <a:rPr lang="en-US" sz="2999">
                  <a:solidFill>
                    <a:srgbClr val="FFFFFF"/>
                  </a:solidFill>
                  <a:latin typeface="Open Sauce Bold"/>
                </a:rPr>
                <a:t> </a:t>
              </a:r>
            </a:p>
          </p:txBody>
        </p:sp>
      </p:grpSp>
      <p:sp>
        <p:nvSpPr>
          <p:cNvPr name="Freeform 6" id="6"/>
          <p:cNvSpPr/>
          <p:nvPr/>
        </p:nvSpPr>
        <p:spPr>
          <a:xfrm flipH="false" flipV="false" rot="0">
            <a:off x="15660204" y="-2153153"/>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85867" y="-1292884"/>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80465" y="5481899"/>
            <a:ext cx="18368465" cy="1076118"/>
            <a:chOff x="0" y="0"/>
            <a:chExt cx="4837785" cy="283422"/>
          </a:xfrm>
        </p:grpSpPr>
        <p:sp>
          <p:nvSpPr>
            <p:cNvPr name="Freeform 9" id="9"/>
            <p:cNvSpPr/>
            <p:nvPr/>
          </p:nvSpPr>
          <p:spPr>
            <a:xfrm flipH="false" flipV="false" rot="0">
              <a:off x="0" y="0"/>
              <a:ext cx="4837785" cy="283422"/>
            </a:xfrm>
            <a:custGeom>
              <a:avLst/>
              <a:gdLst/>
              <a:ahLst/>
              <a:cxnLst/>
              <a:rect r="r" b="b" t="t" l="l"/>
              <a:pathLst>
                <a:path h="283422" w="4837785">
                  <a:moveTo>
                    <a:pt x="0" y="0"/>
                  </a:moveTo>
                  <a:lnTo>
                    <a:pt x="4837785" y="0"/>
                  </a:lnTo>
                  <a:lnTo>
                    <a:pt x="4837785" y="283422"/>
                  </a:lnTo>
                  <a:lnTo>
                    <a:pt x="0" y="283422"/>
                  </a:lnTo>
                  <a:close/>
                </a:path>
              </a:pathLst>
            </a:custGeom>
            <a:solidFill>
              <a:srgbClr val="1C5739"/>
            </a:solidFill>
          </p:spPr>
        </p:sp>
        <p:sp>
          <p:nvSpPr>
            <p:cNvPr name="TextBox 10" id="10"/>
            <p:cNvSpPr txBox="true"/>
            <p:nvPr/>
          </p:nvSpPr>
          <p:spPr>
            <a:xfrm>
              <a:off x="0" y="-28575"/>
              <a:ext cx="4837785" cy="311997"/>
            </a:xfrm>
            <a:prstGeom prst="rect">
              <a:avLst/>
            </a:prstGeom>
          </p:spPr>
          <p:txBody>
            <a:bodyPr anchor="ctr" rtlCol="false" tIns="50800" lIns="50800" bIns="50800" rIns="50800"/>
            <a:lstStyle/>
            <a:p>
              <a:pPr algn="ctr">
                <a:lnSpc>
                  <a:spcPts val="3899"/>
                </a:lnSpc>
              </a:pPr>
              <a:r>
                <a:rPr lang="en-US" sz="2999">
                  <a:solidFill>
                    <a:srgbClr val="FFFFFF"/>
                  </a:solidFill>
                  <a:latin typeface="Open Sauce Bold"/>
                </a:rPr>
                <a:t>What are the least popular departments and aisles?</a:t>
              </a:r>
            </a:p>
          </p:txBody>
        </p:sp>
      </p:grpSp>
      <p:sp>
        <p:nvSpPr>
          <p:cNvPr name="Freeform 11" id="11"/>
          <p:cNvSpPr/>
          <p:nvPr/>
        </p:nvSpPr>
        <p:spPr>
          <a:xfrm flipH="false" flipV="false" rot="0">
            <a:off x="17534960" y="5884797"/>
            <a:ext cx="1386769" cy="1386769"/>
          </a:xfrm>
          <a:custGeom>
            <a:avLst/>
            <a:gdLst/>
            <a:ahLst/>
            <a:cxnLst/>
            <a:rect r="r" b="b" t="t" l="l"/>
            <a:pathLst>
              <a:path h="1386769" w="1386769">
                <a:moveTo>
                  <a:pt x="0" y="0"/>
                </a:moveTo>
                <a:lnTo>
                  <a:pt x="1386769" y="0"/>
                </a:lnTo>
                <a:lnTo>
                  <a:pt x="1386769" y="1386769"/>
                </a:lnTo>
                <a:lnTo>
                  <a:pt x="0" y="1386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693385" y="5789547"/>
            <a:ext cx="1386769" cy="1386769"/>
          </a:xfrm>
          <a:custGeom>
            <a:avLst/>
            <a:gdLst/>
            <a:ahLst/>
            <a:cxnLst/>
            <a:rect r="r" b="b" t="t" l="l"/>
            <a:pathLst>
              <a:path h="1386769" w="1386769">
                <a:moveTo>
                  <a:pt x="0" y="0"/>
                </a:moveTo>
                <a:lnTo>
                  <a:pt x="1386770" y="0"/>
                </a:lnTo>
                <a:lnTo>
                  <a:pt x="1386770" y="1386769"/>
                </a:lnTo>
                <a:lnTo>
                  <a:pt x="0" y="1386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13" id="13"/>
          <p:cNvGraphicFramePr>
            <a:graphicFrameLocks noGrp="true"/>
          </p:cNvGraphicFramePr>
          <p:nvPr/>
        </p:nvGraphicFramePr>
        <p:xfrm>
          <a:off x="385331" y="2296578"/>
          <a:ext cx="7504689" cy="2464572"/>
        </p:xfrm>
        <a:graphic>
          <a:graphicData uri="http://schemas.openxmlformats.org/drawingml/2006/table">
            <a:tbl>
              <a:tblPr/>
              <a:tblGrid>
                <a:gridCol w="2501563"/>
                <a:gridCol w="2501563"/>
                <a:gridCol w="2501563"/>
              </a:tblGrid>
              <a:tr h="1232286">
                <a:tc>
                  <a:txBody>
                    <a:bodyPr anchor="t" rtlCol="false"/>
                    <a:lstStyle/>
                    <a:p>
                      <a:pPr algn="ctr">
                        <a:lnSpc>
                          <a:spcPts val="4200"/>
                        </a:lnSpc>
                        <a:defRPr/>
                      </a:pPr>
                      <a:r>
                        <a:rPr lang="en-US" sz="3000">
                          <a:solidFill>
                            <a:srgbClr val="000000"/>
                          </a:solidFill>
                          <a:latin typeface="Canva Sans Bold"/>
                        </a:rPr>
                        <a:t>Produce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200"/>
                        </a:lnSpc>
                        <a:defRPr/>
                      </a:pPr>
                      <a:r>
                        <a:rPr lang="en-US" sz="3000">
                          <a:solidFill>
                            <a:srgbClr val="000000"/>
                          </a:solidFill>
                          <a:latin typeface="Canva Sans Bold"/>
                        </a:rPr>
                        <a:t>Dairy Eggs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199"/>
                        </a:lnSpc>
                        <a:defRPr/>
                      </a:pPr>
                      <a:r>
                        <a:rPr lang="en-US" sz="2999">
                          <a:solidFill>
                            <a:srgbClr val="000000"/>
                          </a:solidFill>
                          <a:latin typeface="Canva Sans Bold"/>
                        </a:rPr>
                        <a:t>Beverages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r>
              <a:tr h="1232286">
                <a:tc>
                  <a:txBody>
                    <a:bodyPr anchor="t" rtlCol="false"/>
                    <a:lstStyle/>
                    <a:p>
                      <a:pPr algn="ctr">
                        <a:lnSpc>
                          <a:spcPts val="3499"/>
                        </a:lnSpc>
                        <a:defRPr/>
                      </a:pPr>
                      <a:r>
                        <a:rPr lang="en-US" sz="2499">
                          <a:solidFill>
                            <a:srgbClr val="000000"/>
                          </a:solidFill>
                          <a:latin typeface="Canva Sans"/>
                        </a:rPr>
                        <a:t>2.51M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c>
                  <a:txBody>
                    <a:bodyPr anchor="t" rtlCol="false"/>
                    <a:lstStyle/>
                    <a:p>
                      <a:pPr algn="ctr">
                        <a:lnSpc>
                          <a:spcPts val="3499"/>
                        </a:lnSpc>
                        <a:defRPr/>
                      </a:pPr>
                      <a:r>
                        <a:rPr lang="en-US" sz="2499">
                          <a:solidFill>
                            <a:srgbClr val="000000"/>
                          </a:solidFill>
                          <a:latin typeface="Canva Sans"/>
                        </a:rPr>
                        <a:t>2.26M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c>
                  <a:txBody>
                    <a:bodyPr anchor="t" rtlCol="false"/>
                    <a:lstStyle/>
                    <a:p>
                      <a:pPr algn="ctr">
                        <a:lnSpc>
                          <a:spcPts val="3499"/>
                        </a:lnSpc>
                        <a:defRPr/>
                      </a:pPr>
                      <a:r>
                        <a:rPr lang="en-US" sz="2499">
                          <a:solidFill>
                            <a:srgbClr val="000000"/>
                          </a:solidFill>
                          <a:latin typeface="Canva Sans"/>
                        </a:rPr>
                        <a:t>1.52M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r>
            </a:tbl>
          </a:graphicData>
        </a:graphic>
      </p:graphicFrame>
      <p:sp>
        <p:nvSpPr>
          <p:cNvPr name="TextBox 14" id="14"/>
          <p:cNvSpPr txBox="true"/>
          <p:nvPr/>
        </p:nvSpPr>
        <p:spPr>
          <a:xfrm rot="0">
            <a:off x="2664435" y="1283118"/>
            <a:ext cx="3843615" cy="680085"/>
          </a:xfrm>
          <a:prstGeom prst="rect">
            <a:avLst/>
          </a:prstGeom>
        </p:spPr>
        <p:txBody>
          <a:bodyPr anchor="t" rtlCol="false" tIns="0" lIns="0" bIns="0" rIns="0">
            <a:spAutoFit/>
          </a:bodyPr>
          <a:lstStyle/>
          <a:p>
            <a:pPr algn="ctr">
              <a:lnSpc>
                <a:spcPts val="5520"/>
              </a:lnSpc>
              <a:spcBef>
                <a:spcPct val="0"/>
              </a:spcBef>
            </a:pPr>
            <a:r>
              <a:rPr lang="en-US" sz="4000" spc="40">
                <a:solidFill>
                  <a:srgbClr val="121A5D"/>
                </a:solidFill>
                <a:latin typeface="Open Sauce Bold Italics"/>
              </a:rPr>
              <a:t>Departments</a:t>
            </a:r>
          </a:p>
        </p:txBody>
      </p:sp>
      <p:sp>
        <p:nvSpPr>
          <p:cNvPr name="TextBox 15" id="15"/>
          <p:cNvSpPr txBox="true"/>
          <p:nvPr/>
        </p:nvSpPr>
        <p:spPr>
          <a:xfrm rot="0">
            <a:off x="9407858" y="1283118"/>
            <a:ext cx="8593475" cy="680085"/>
          </a:xfrm>
          <a:prstGeom prst="rect">
            <a:avLst/>
          </a:prstGeom>
        </p:spPr>
        <p:txBody>
          <a:bodyPr anchor="t" rtlCol="false" tIns="0" lIns="0" bIns="0" rIns="0">
            <a:spAutoFit/>
          </a:bodyPr>
          <a:lstStyle/>
          <a:p>
            <a:pPr algn="ctr">
              <a:lnSpc>
                <a:spcPts val="5520"/>
              </a:lnSpc>
              <a:spcBef>
                <a:spcPct val="0"/>
              </a:spcBef>
            </a:pPr>
            <a:r>
              <a:rPr lang="en-US" sz="4000" spc="40">
                <a:solidFill>
                  <a:srgbClr val="121A5D"/>
                </a:solidFill>
                <a:latin typeface="Open Sauce Bold Italics"/>
              </a:rPr>
              <a:t>Aisles</a:t>
            </a:r>
          </a:p>
        </p:txBody>
      </p:sp>
      <p:graphicFrame>
        <p:nvGraphicFramePr>
          <p:cNvPr name="Table 16" id="16"/>
          <p:cNvGraphicFramePr>
            <a:graphicFrameLocks noGrp="true"/>
          </p:cNvGraphicFramePr>
          <p:nvPr/>
        </p:nvGraphicFramePr>
        <p:xfrm>
          <a:off x="8787154" y="2128386"/>
          <a:ext cx="9118353" cy="3020138"/>
        </p:xfrm>
        <a:graphic>
          <a:graphicData uri="http://schemas.openxmlformats.org/drawingml/2006/table">
            <a:tbl>
              <a:tblPr/>
              <a:tblGrid>
                <a:gridCol w="3039451"/>
                <a:gridCol w="3039451"/>
                <a:gridCol w="3039451"/>
              </a:tblGrid>
              <a:tr h="2083686">
                <a:tc>
                  <a:txBody>
                    <a:bodyPr anchor="t" rtlCol="false"/>
                    <a:lstStyle/>
                    <a:p>
                      <a:pPr algn="ctr">
                        <a:lnSpc>
                          <a:spcPts val="4200"/>
                        </a:lnSpc>
                        <a:defRPr/>
                      </a:pPr>
                      <a:r>
                        <a:rPr lang="en-US" sz="3000">
                          <a:solidFill>
                            <a:srgbClr val="000000"/>
                          </a:solidFill>
                          <a:latin typeface="Canva Sans Bold"/>
                        </a:rPr>
                        <a:t>Fresh Fruits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200"/>
                        </a:lnSpc>
                        <a:defRPr/>
                      </a:pPr>
                      <a:r>
                        <a:rPr lang="en-US" sz="3000">
                          <a:solidFill>
                            <a:srgbClr val="000000"/>
                          </a:solidFill>
                          <a:latin typeface="Canva Sans Bold"/>
                        </a:rPr>
                        <a:t>Fresh Vegetables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199"/>
                        </a:lnSpc>
                        <a:defRPr/>
                      </a:pPr>
                      <a:r>
                        <a:rPr lang="en-US" sz="2999">
                          <a:solidFill>
                            <a:srgbClr val="000000"/>
                          </a:solidFill>
                          <a:latin typeface="Canva Sans Bold"/>
                        </a:rPr>
                        <a:t>Packaged Vegetables Fruits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r>
              <a:tr h="936452">
                <a:tc>
                  <a:txBody>
                    <a:bodyPr anchor="t" rtlCol="false"/>
                    <a:lstStyle/>
                    <a:p>
                      <a:pPr algn="ctr">
                        <a:lnSpc>
                          <a:spcPts val="3499"/>
                        </a:lnSpc>
                        <a:defRPr/>
                      </a:pPr>
                      <a:r>
                        <a:rPr lang="en-US" sz="2499">
                          <a:solidFill>
                            <a:srgbClr val="000000"/>
                          </a:solidFill>
                          <a:latin typeface="Canva Sans"/>
                        </a:rPr>
                        <a:t>1.86M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c>
                  <a:txBody>
                    <a:bodyPr anchor="t" rtlCol="false"/>
                    <a:lstStyle/>
                    <a:p>
                      <a:pPr algn="ctr">
                        <a:lnSpc>
                          <a:spcPts val="3499"/>
                        </a:lnSpc>
                        <a:defRPr/>
                      </a:pPr>
                      <a:r>
                        <a:rPr lang="en-US" sz="2499">
                          <a:solidFill>
                            <a:srgbClr val="000000"/>
                          </a:solidFill>
                          <a:latin typeface="Canva Sans"/>
                        </a:rPr>
                        <a:t>1.49M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c>
                  <a:txBody>
                    <a:bodyPr anchor="t" rtlCol="false"/>
                    <a:lstStyle/>
                    <a:p>
                      <a:pPr algn="ctr">
                        <a:lnSpc>
                          <a:spcPts val="3499"/>
                        </a:lnSpc>
                        <a:defRPr/>
                      </a:pPr>
                      <a:r>
                        <a:rPr lang="en-US" sz="2499">
                          <a:solidFill>
                            <a:srgbClr val="000000"/>
                          </a:solidFill>
                          <a:latin typeface="Canva Sans"/>
                        </a:rPr>
                        <a:t>1.23M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r>
            </a:tbl>
          </a:graphicData>
        </a:graphic>
      </p:graphicFrame>
      <p:graphicFrame>
        <p:nvGraphicFramePr>
          <p:cNvPr name="Table 17" id="17"/>
          <p:cNvGraphicFramePr>
            <a:graphicFrameLocks noGrp="true"/>
          </p:cNvGraphicFramePr>
          <p:nvPr/>
        </p:nvGraphicFramePr>
        <p:xfrm>
          <a:off x="385331" y="7176316"/>
          <a:ext cx="7504689" cy="2464572"/>
        </p:xfrm>
        <a:graphic>
          <a:graphicData uri="http://schemas.openxmlformats.org/drawingml/2006/table">
            <a:tbl>
              <a:tblPr/>
              <a:tblGrid>
                <a:gridCol w="2501563"/>
                <a:gridCol w="2501563"/>
                <a:gridCol w="2501563"/>
              </a:tblGrid>
              <a:tr h="1232286">
                <a:tc>
                  <a:txBody>
                    <a:bodyPr anchor="t" rtlCol="false"/>
                    <a:lstStyle/>
                    <a:p>
                      <a:pPr algn="ctr">
                        <a:lnSpc>
                          <a:spcPts val="4200"/>
                        </a:lnSpc>
                        <a:defRPr/>
                      </a:pPr>
                      <a:r>
                        <a:rPr lang="en-US" sz="3000">
                          <a:solidFill>
                            <a:srgbClr val="000000"/>
                          </a:solidFill>
                          <a:latin typeface="Canva Sans Bold"/>
                        </a:rPr>
                        <a:t>Pets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200"/>
                        </a:lnSpc>
                        <a:defRPr/>
                      </a:pPr>
                      <a:r>
                        <a:rPr lang="en-US" sz="3000">
                          <a:solidFill>
                            <a:srgbClr val="000000"/>
                          </a:solidFill>
                          <a:latin typeface="Canva Sans Bold"/>
                        </a:rPr>
                        <a:t>Alcohol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199"/>
                        </a:lnSpc>
                        <a:defRPr/>
                      </a:pPr>
                      <a:r>
                        <a:rPr lang="en-US" sz="2999">
                          <a:solidFill>
                            <a:srgbClr val="000000"/>
                          </a:solidFill>
                          <a:latin typeface="Canva Sans Bold"/>
                        </a:rPr>
                        <a:t>Babies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r>
              <a:tr h="1232286">
                <a:tc>
                  <a:txBody>
                    <a:bodyPr anchor="t" rtlCol="false"/>
                    <a:lstStyle/>
                    <a:p>
                      <a:pPr algn="ctr">
                        <a:lnSpc>
                          <a:spcPts val="3499"/>
                        </a:lnSpc>
                        <a:defRPr/>
                      </a:pPr>
                      <a:r>
                        <a:rPr lang="en-US" sz="2499">
                          <a:solidFill>
                            <a:srgbClr val="000000"/>
                          </a:solidFill>
                          <a:latin typeface="Canva Sans"/>
                        </a:rPr>
                        <a:t>62K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c>
                  <a:txBody>
                    <a:bodyPr anchor="t" rtlCol="false"/>
                    <a:lstStyle/>
                    <a:p>
                      <a:pPr algn="ctr">
                        <a:lnSpc>
                          <a:spcPts val="3499"/>
                        </a:lnSpc>
                        <a:defRPr/>
                      </a:pPr>
                      <a:r>
                        <a:rPr lang="en-US" sz="2499">
                          <a:solidFill>
                            <a:srgbClr val="000000"/>
                          </a:solidFill>
                          <a:latin typeface="Canva Sans"/>
                        </a:rPr>
                        <a:t>88K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c>
                  <a:txBody>
                    <a:bodyPr anchor="t" rtlCol="false"/>
                    <a:lstStyle/>
                    <a:p>
                      <a:pPr algn="ctr">
                        <a:lnSpc>
                          <a:spcPts val="3499"/>
                        </a:lnSpc>
                        <a:defRPr/>
                      </a:pPr>
                      <a:r>
                        <a:rPr lang="en-US" sz="2499">
                          <a:solidFill>
                            <a:srgbClr val="000000"/>
                          </a:solidFill>
                          <a:latin typeface="Canva Sans"/>
                        </a:rPr>
                        <a:t>184K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r>
            </a:tbl>
          </a:graphicData>
        </a:graphic>
      </p:graphicFrame>
      <p:graphicFrame>
        <p:nvGraphicFramePr>
          <p:cNvPr name="Table 18" id="18"/>
          <p:cNvGraphicFramePr>
            <a:graphicFrameLocks noGrp="true"/>
          </p:cNvGraphicFramePr>
          <p:nvPr/>
        </p:nvGraphicFramePr>
        <p:xfrm>
          <a:off x="8787154" y="7016171"/>
          <a:ext cx="9118353" cy="2784861"/>
        </p:xfrm>
        <a:graphic>
          <a:graphicData uri="http://schemas.openxmlformats.org/drawingml/2006/table">
            <a:tbl>
              <a:tblPr/>
              <a:tblGrid>
                <a:gridCol w="3039451"/>
                <a:gridCol w="3039451"/>
                <a:gridCol w="3039451"/>
              </a:tblGrid>
              <a:tr h="1554796">
                <a:tc>
                  <a:txBody>
                    <a:bodyPr anchor="t" rtlCol="false"/>
                    <a:lstStyle/>
                    <a:p>
                      <a:pPr algn="ctr">
                        <a:lnSpc>
                          <a:spcPts val="4200"/>
                        </a:lnSpc>
                        <a:defRPr/>
                      </a:pPr>
                      <a:r>
                        <a:rPr lang="en-US" sz="3000">
                          <a:solidFill>
                            <a:srgbClr val="000000"/>
                          </a:solidFill>
                          <a:latin typeface="Canva Sans Bold"/>
                        </a:rPr>
                        <a:t>Frozen Juice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200"/>
                        </a:lnSpc>
                        <a:defRPr/>
                      </a:pPr>
                      <a:r>
                        <a:rPr lang="en-US" sz="3000">
                          <a:solidFill>
                            <a:srgbClr val="000000"/>
                          </a:solidFill>
                          <a:latin typeface="Canva Sans Bold"/>
                        </a:rPr>
                        <a:t>Beauty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199"/>
                        </a:lnSpc>
                        <a:defRPr/>
                      </a:pPr>
                      <a:r>
                        <a:rPr lang="en-US" sz="2999">
                          <a:solidFill>
                            <a:srgbClr val="000000"/>
                          </a:solidFill>
                          <a:latin typeface="Canva Sans Bold"/>
                        </a:rPr>
                        <a:t>Baby Bath Body Care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r>
              <a:tr h="1230065">
                <a:tc>
                  <a:txBody>
                    <a:bodyPr anchor="t" rtlCol="false"/>
                    <a:lstStyle/>
                    <a:p>
                      <a:pPr algn="ctr">
                        <a:lnSpc>
                          <a:spcPts val="3499"/>
                        </a:lnSpc>
                        <a:defRPr/>
                      </a:pPr>
                      <a:r>
                        <a:rPr lang="en-US" sz="2499">
                          <a:solidFill>
                            <a:srgbClr val="000000"/>
                          </a:solidFill>
                          <a:latin typeface="Canva Sans"/>
                        </a:rPr>
                        <a:t>4,488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c>
                  <a:txBody>
                    <a:bodyPr anchor="t" rtlCol="false"/>
                    <a:lstStyle/>
                    <a:p>
                      <a:pPr algn="ctr">
                        <a:lnSpc>
                          <a:spcPts val="3499"/>
                        </a:lnSpc>
                        <a:defRPr/>
                      </a:pPr>
                      <a:r>
                        <a:rPr lang="en-US" sz="2499">
                          <a:solidFill>
                            <a:srgbClr val="000000"/>
                          </a:solidFill>
                          <a:latin typeface="Canva Sans"/>
                        </a:rPr>
                        <a:t>6,111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c>
                  <a:txBody>
                    <a:bodyPr anchor="t" rtlCol="false"/>
                    <a:lstStyle/>
                    <a:p>
                      <a:pPr algn="ctr">
                        <a:lnSpc>
                          <a:spcPts val="3499"/>
                        </a:lnSpc>
                        <a:defRPr/>
                      </a:pPr>
                      <a:r>
                        <a:rPr lang="en-US" sz="2499">
                          <a:solidFill>
                            <a:srgbClr val="000000"/>
                          </a:solidFill>
                          <a:latin typeface="Canva Sans"/>
                        </a:rPr>
                        <a:t>8,257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FBFB"/>
                    </a:solidFill>
                  </a:tcPr>
                </a:tc>
              </a:tr>
            </a:tbl>
          </a:graphicData>
        </a:graphic>
      </p:graphicFrame>
      <p:sp>
        <p:nvSpPr>
          <p:cNvPr name="TextBox 19" id="19"/>
          <p:cNvSpPr txBox="true"/>
          <p:nvPr/>
        </p:nvSpPr>
        <p:spPr>
          <a:xfrm rot="0">
            <a:off x="2848692" y="258716"/>
            <a:ext cx="705892" cy="463644"/>
          </a:xfrm>
          <a:prstGeom prst="rect">
            <a:avLst/>
          </a:prstGeom>
        </p:spPr>
        <p:txBody>
          <a:bodyPr anchor="t" rtlCol="false" tIns="0" lIns="0" bIns="0" rIns="0">
            <a:spAutoFit/>
          </a:bodyPr>
          <a:lstStyle/>
          <a:p>
            <a:pPr algn="ctr">
              <a:lnSpc>
                <a:spcPts val="3844"/>
              </a:lnSpc>
              <a:spcBef>
                <a:spcPct val="0"/>
              </a:spcBef>
            </a:pPr>
            <a:r>
              <a:rPr lang="en-US" sz="2746">
                <a:solidFill>
                  <a:srgbClr val="FFFFFF"/>
                </a:solidFill>
                <a:latin typeface="Canva Sans Bold"/>
              </a:rPr>
              <a:t>BQ1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33719" y="-2647464"/>
            <a:ext cx="5204371" cy="5204371"/>
          </a:xfrm>
          <a:custGeom>
            <a:avLst/>
            <a:gdLst/>
            <a:ahLst/>
            <a:cxnLst/>
            <a:rect r="r" b="b" t="t" l="l"/>
            <a:pathLst>
              <a:path h="5204371" w="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43963" y="7684815"/>
            <a:ext cx="5204371" cy="5204371"/>
          </a:xfrm>
          <a:custGeom>
            <a:avLst/>
            <a:gdLst/>
            <a:ahLst/>
            <a:cxnLst/>
            <a:rect r="r" b="b" t="t" l="l"/>
            <a:pathLst>
              <a:path h="5204371" w="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31581" y="-45279"/>
            <a:ext cx="18610975" cy="2053542"/>
            <a:chOff x="0" y="0"/>
            <a:chExt cx="4901656" cy="540851"/>
          </a:xfrm>
        </p:grpSpPr>
        <p:sp>
          <p:nvSpPr>
            <p:cNvPr name="Freeform 5" id="5"/>
            <p:cNvSpPr/>
            <p:nvPr/>
          </p:nvSpPr>
          <p:spPr>
            <a:xfrm flipH="false" flipV="false" rot="0">
              <a:off x="0" y="0"/>
              <a:ext cx="4901656" cy="540851"/>
            </a:xfrm>
            <a:custGeom>
              <a:avLst/>
              <a:gdLst/>
              <a:ahLst/>
              <a:cxnLst/>
              <a:rect r="r" b="b" t="t" l="l"/>
              <a:pathLst>
                <a:path h="540851" w="4901656">
                  <a:moveTo>
                    <a:pt x="0" y="0"/>
                  </a:moveTo>
                  <a:lnTo>
                    <a:pt x="4901656" y="0"/>
                  </a:lnTo>
                  <a:lnTo>
                    <a:pt x="4901656" y="540851"/>
                  </a:lnTo>
                  <a:lnTo>
                    <a:pt x="0" y="540851"/>
                  </a:lnTo>
                  <a:close/>
                </a:path>
              </a:pathLst>
            </a:custGeom>
            <a:solidFill>
              <a:srgbClr val="1C5739"/>
            </a:solidFill>
          </p:spPr>
        </p:sp>
        <p:sp>
          <p:nvSpPr>
            <p:cNvPr name="TextBox 6" id="6"/>
            <p:cNvSpPr txBox="true"/>
            <p:nvPr/>
          </p:nvSpPr>
          <p:spPr>
            <a:xfrm>
              <a:off x="0" y="-19050"/>
              <a:ext cx="4901656" cy="559901"/>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7" id="7"/>
          <p:cNvSpPr/>
          <p:nvPr/>
        </p:nvSpPr>
        <p:spPr>
          <a:xfrm flipH="false" flipV="false" rot="0">
            <a:off x="-653369" y="-218105"/>
            <a:ext cx="19806615" cy="2226368"/>
          </a:xfrm>
          <a:custGeom>
            <a:avLst/>
            <a:gdLst/>
            <a:ahLst/>
            <a:cxnLst/>
            <a:rect r="r" b="b" t="t" l="l"/>
            <a:pathLst>
              <a:path h="2226368" w="19806615">
                <a:moveTo>
                  <a:pt x="0" y="0"/>
                </a:moveTo>
                <a:lnTo>
                  <a:pt x="19806616" y="0"/>
                </a:lnTo>
                <a:lnTo>
                  <a:pt x="19806616" y="2226369"/>
                </a:lnTo>
                <a:lnTo>
                  <a:pt x="0" y="2226369"/>
                </a:lnTo>
                <a:lnTo>
                  <a:pt x="0" y="0"/>
                </a:lnTo>
                <a:close/>
              </a:path>
            </a:pathLst>
          </a:custGeom>
          <a:blipFill>
            <a:blip r:embed="rId6">
              <a:alphaModFix amt="18000"/>
            </a:blip>
            <a:stretch>
              <a:fillRect l="0" t="-192796" r="0" b="-300295"/>
            </a:stretch>
          </a:blipFill>
        </p:spPr>
      </p:sp>
      <p:sp>
        <p:nvSpPr>
          <p:cNvPr name="Freeform 8" id="8"/>
          <p:cNvSpPr/>
          <p:nvPr/>
        </p:nvSpPr>
        <p:spPr>
          <a:xfrm flipH="false" flipV="false" rot="0">
            <a:off x="-653369" y="9258300"/>
            <a:ext cx="1306737" cy="715142"/>
          </a:xfrm>
          <a:custGeom>
            <a:avLst/>
            <a:gdLst/>
            <a:ahLst/>
            <a:cxnLst/>
            <a:rect r="r" b="b" t="t" l="l"/>
            <a:pathLst>
              <a:path h="715142" w="1306737">
                <a:moveTo>
                  <a:pt x="0" y="0"/>
                </a:moveTo>
                <a:lnTo>
                  <a:pt x="1306738" y="0"/>
                </a:lnTo>
                <a:lnTo>
                  <a:pt x="1306738" y="715142"/>
                </a:lnTo>
                <a:lnTo>
                  <a:pt x="0" y="7151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726025" y="3931328"/>
            <a:ext cx="1306737" cy="715142"/>
          </a:xfrm>
          <a:custGeom>
            <a:avLst/>
            <a:gdLst/>
            <a:ahLst/>
            <a:cxnLst/>
            <a:rect r="r" b="b" t="t" l="l"/>
            <a:pathLst>
              <a:path h="715142" w="1306737">
                <a:moveTo>
                  <a:pt x="0" y="0"/>
                </a:moveTo>
                <a:lnTo>
                  <a:pt x="1306737" y="0"/>
                </a:lnTo>
                <a:lnTo>
                  <a:pt x="1306737" y="715141"/>
                </a:lnTo>
                <a:lnTo>
                  <a:pt x="0" y="715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231581" y="9615871"/>
            <a:ext cx="19048322" cy="2929321"/>
            <a:chOff x="0" y="0"/>
            <a:chExt cx="5016842" cy="771508"/>
          </a:xfrm>
        </p:grpSpPr>
        <p:sp>
          <p:nvSpPr>
            <p:cNvPr name="Freeform 11" id="11"/>
            <p:cNvSpPr/>
            <p:nvPr/>
          </p:nvSpPr>
          <p:spPr>
            <a:xfrm flipH="false" flipV="false" rot="0">
              <a:off x="0" y="0"/>
              <a:ext cx="5016842" cy="771508"/>
            </a:xfrm>
            <a:custGeom>
              <a:avLst/>
              <a:gdLst/>
              <a:ahLst/>
              <a:cxnLst/>
              <a:rect r="r" b="b" t="t" l="l"/>
              <a:pathLst>
                <a:path h="771508" w="5016842">
                  <a:moveTo>
                    <a:pt x="0" y="0"/>
                  </a:moveTo>
                  <a:lnTo>
                    <a:pt x="5016842" y="0"/>
                  </a:lnTo>
                  <a:lnTo>
                    <a:pt x="5016842" y="771508"/>
                  </a:lnTo>
                  <a:lnTo>
                    <a:pt x="0" y="771508"/>
                  </a:lnTo>
                  <a:close/>
                </a:path>
              </a:pathLst>
            </a:custGeom>
            <a:solidFill>
              <a:srgbClr val="1C5739"/>
            </a:solidFill>
          </p:spPr>
        </p:sp>
        <p:sp>
          <p:nvSpPr>
            <p:cNvPr name="TextBox 12" id="12"/>
            <p:cNvSpPr txBox="true"/>
            <p:nvPr/>
          </p:nvSpPr>
          <p:spPr>
            <a:xfrm>
              <a:off x="0" y="-19050"/>
              <a:ext cx="5016842" cy="790558"/>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653369" y="2518807"/>
            <a:ext cx="17634631" cy="6786372"/>
          </a:xfrm>
          <a:prstGeom prst="rect">
            <a:avLst/>
          </a:prstGeom>
        </p:spPr>
        <p:txBody>
          <a:bodyPr anchor="t" rtlCol="false" tIns="0" lIns="0" bIns="0" rIns="0">
            <a:spAutoFit/>
          </a:bodyPr>
          <a:lstStyle/>
          <a:p>
            <a:pPr marL="496566" indent="-248283" lvl="1">
              <a:lnSpc>
                <a:spcPts val="3173"/>
              </a:lnSpc>
              <a:buFont typeface="Arial"/>
              <a:buChar char="•"/>
            </a:pPr>
            <a:r>
              <a:rPr lang="en-US" sz="2299" spc="22">
                <a:solidFill>
                  <a:srgbClr val="040506"/>
                </a:solidFill>
                <a:latin typeface="Open Sauce Bold"/>
              </a:rPr>
              <a:t>Banana Stocking Strategy:</a:t>
            </a:r>
            <a:r>
              <a:rPr lang="en-US" sz="2299" spc="22">
                <a:solidFill>
                  <a:srgbClr val="000000"/>
                </a:solidFill>
                <a:latin typeface="Open Sauce"/>
              </a:rPr>
              <a:t> Replenish banana supply during off-peak hours (7 AM and post-8 PM) to enhance labor efficiency and maintain fresh stock.</a:t>
            </a:r>
          </a:p>
          <a:p>
            <a:pPr>
              <a:lnSpc>
                <a:spcPts val="3173"/>
              </a:lnSpc>
            </a:pPr>
          </a:p>
          <a:p>
            <a:pPr marL="496566" indent="-248283" lvl="1">
              <a:lnSpc>
                <a:spcPts val="3173"/>
              </a:lnSpc>
              <a:buFont typeface="Arial"/>
              <a:buChar char="•"/>
            </a:pPr>
            <a:r>
              <a:rPr lang="en-US" sz="2299" spc="22">
                <a:solidFill>
                  <a:srgbClr val="000000"/>
                </a:solidFill>
                <a:latin typeface="Open Sauce Bold"/>
              </a:rPr>
              <a:t>Aisle Placement Tactics: </a:t>
            </a:r>
            <a:r>
              <a:rPr lang="en-US" sz="2299" spc="22">
                <a:solidFill>
                  <a:srgbClr val="000000"/>
                </a:solidFill>
                <a:latin typeface="Open Sauce"/>
              </a:rPr>
              <a:t>Position bananas adjacent to less frequented aisles such as 'Frozen Juice', 'Beauty', and 'Baby Bath Body Care' to boost cross-selling opportunities.</a:t>
            </a:r>
          </a:p>
          <a:p>
            <a:pPr>
              <a:lnSpc>
                <a:spcPts val="3173"/>
              </a:lnSpc>
            </a:pPr>
          </a:p>
          <a:p>
            <a:pPr marL="496566" indent="-248283" lvl="1">
              <a:lnSpc>
                <a:spcPts val="3173"/>
              </a:lnSpc>
              <a:buFont typeface="Arial"/>
              <a:buChar char="•"/>
            </a:pPr>
            <a:r>
              <a:rPr lang="en-US" sz="2299" spc="22">
                <a:solidFill>
                  <a:srgbClr val="040506"/>
                </a:solidFill>
                <a:latin typeface="Open Sauce Bold"/>
              </a:rPr>
              <a:t>App Display Optimization:</a:t>
            </a:r>
            <a:r>
              <a:rPr lang="en-US" sz="2299" spc="22">
                <a:solidFill>
                  <a:srgbClr val="000000"/>
                </a:solidFill>
                <a:latin typeface="Open Sauce"/>
              </a:rPr>
              <a:t> Sequence 'Frozen Juice', 'Beauty', and 'Baby Bath Body Care' products immediately following bananas on the Instacart app to encourage purchases from these categories.</a:t>
            </a:r>
          </a:p>
          <a:p>
            <a:pPr>
              <a:lnSpc>
                <a:spcPts val="3173"/>
              </a:lnSpc>
            </a:pPr>
          </a:p>
          <a:p>
            <a:pPr marL="496566" indent="-248283" lvl="1">
              <a:lnSpc>
                <a:spcPts val="3173"/>
              </a:lnSpc>
              <a:buFont typeface="Arial"/>
              <a:buChar char="•"/>
            </a:pPr>
            <a:r>
              <a:rPr lang="en-US" sz="2299" spc="22">
                <a:solidFill>
                  <a:srgbClr val="000000"/>
                </a:solidFill>
                <a:latin typeface="Open Sauce Bold"/>
              </a:rPr>
              <a:t>Food Waste Mitigation:</a:t>
            </a:r>
            <a:r>
              <a:rPr lang="en-US" sz="2299" spc="22">
                <a:solidFill>
                  <a:srgbClr val="000000"/>
                </a:solidFill>
                <a:latin typeface="Open Sauce"/>
              </a:rPr>
              <a:t> Implement 'buy one get one free' offers for bananas approaching expiration to increase sales and reduce waste.</a:t>
            </a:r>
          </a:p>
          <a:p>
            <a:pPr>
              <a:lnSpc>
                <a:spcPts val="3173"/>
              </a:lnSpc>
            </a:pPr>
          </a:p>
          <a:p>
            <a:pPr marL="496566" indent="-248283" lvl="1">
              <a:lnSpc>
                <a:spcPts val="3173"/>
              </a:lnSpc>
              <a:buFont typeface="Arial"/>
              <a:buChar char="•"/>
            </a:pPr>
            <a:r>
              <a:rPr lang="en-US" sz="2299" spc="22">
                <a:solidFill>
                  <a:srgbClr val="000000"/>
                </a:solidFill>
                <a:latin typeface="Open Sauce Bold"/>
              </a:rPr>
              <a:t>Innovative Revenue Streams:</a:t>
            </a:r>
            <a:r>
              <a:rPr lang="en-US" sz="2299" spc="22">
                <a:solidFill>
                  <a:srgbClr val="000000"/>
                </a:solidFill>
                <a:latin typeface="Open Sauce"/>
              </a:rPr>
              <a:t> Introduce in-store pop-up smoothie stations utilizing fresh produce to minimize food waste and drive additional revenue.</a:t>
            </a:r>
          </a:p>
          <a:p>
            <a:pPr>
              <a:lnSpc>
                <a:spcPts val="3173"/>
              </a:lnSpc>
            </a:pPr>
          </a:p>
          <a:p>
            <a:pPr marL="496566" indent="-248283" lvl="1">
              <a:lnSpc>
                <a:spcPts val="3173"/>
              </a:lnSpc>
              <a:buFont typeface="Arial"/>
              <a:buChar char="•"/>
            </a:pPr>
            <a:r>
              <a:rPr lang="en-US" sz="2299" spc="22">
                <a:solidFill>
                  <a:srgbClr val="000000"/>
                </a:solidFill>
                <a:latin typeface="Open Sauce Bold"/>
              </a:rPr>
              <a:t>Data-Driven Supply Chain:</a:t>
            </a:r>
            <a:r>
              <a:rPr lang="en-US" sz="2299" spc="22">
                <a:solidFill>
                  <a:srgbClr val="000000"/>
                </a:solidFill>
                <a:latin typeface="Open Sauce"/>
              </a:rPr>
              <a:t> Leverage sales data to forecast demand accurately, ensuring optimal orders are placed with farms and suppliers.</a:t>
            </a:r>
          </a:p>
        </p:txBody>
      </p:sp>
      <p:sp>
        <p:nvSpPr>
          <p:cNvPr name="Freeform 14" id="14"/>
          <p:cNvSpPr/>
          <p:nvPr/>
        </p:nvSpPr>
        <p:spPr>
          <a:xfrm flipH="false" flipV="false" rot="0">
            <a:off x="15349915" y="108926"/>
            <a:ext cx="2376110" cy="1899338"/>
          </a:xfrm>
          <a:custGeom>
            <a:avLst/>
            <a:gdLst/>
            <a:ahLst/>
            <a:cxnLst/>
            <a:rect r="r" b="b" t="t" l="l"/>
            <a:pathLst>
              <a:path h="1899338" w="2376110">
                <a:moveTo>
                  <a:pt x="0" y="0"/>
                </a:moveTo>
                <a:lnTo>
                  <a:pt x="2376110" y="0"/>
                </a:lnTo>
                <a:lnTo>
                  <a:pt x="2376110" y="1899338"/>
                </a:lnTo>
                <a:lnTo>
                  <a:pt x="0" y="1899338"/>
                </a:lnTo>
                <a:lnTo>
                  <a:pt x="0" y="0"/>
                </a:lnTo>
                <a:close/>
              </a:path>
            </a:pathLst>
          </a:custGeom>
          <a:blipFill>
            <a:blip r:embed="rId9"/>
            <a:stretch>
              <a:fillRect l="0" t="0" r="0" b="0"/>
            </a:stretch>
          </a:blipFill>
        </p:spPr>
      </p:sp>
      <p:sp>
        <p:nvSpPr>
          <p:cNvPr name="TextBox 15" id="15"/>
          <p:cNvSpPr txBox="true"/>
          <p:nvPr/>
        </p:nvSpPr>
        <p:spPr>
          <a:xfrm rot="0">
            <a:off x="2744541" y="405765"/>
            <a:ext cx="13096078" cy="1055370"/>
          </a:xfrm>
          <a:prstGeom prst="rect">
            <a:avLst/>
          </a:prstGeom>
        </p:spPr>
        <p:txBody>
          <a:bodyPr anchor="t" rtlCol="false" tIns="0" lIns="0" bIns="0" rIns="0">
            <a:spAutoFit/>
          </a:bodyPr>
          <a:lstStyle/>
          <a:p>
            <a:pPr algn="ctr">
              <a:lnSpc>
                <a:spcPts val="7980"/>
              </a:lnSpc>
            </a:pPr>
            <a:r>
              <a:rPr lang="en-US" sz="5700">
                <a:solidFill>
                  <a:srgbClr val="FDFBFB"/>
                </a:solidFill>
                <a:latin typeface="Codec Pro ExtraBold"/>
              </a:rPr>
              <a:t>BUSINESS GROWTH SUGGESTIONS </a:t>
            </a:r>
          </a:p>
        </p:txBody>
      </p:sp>
      <p:sp>
        <p:nvSpPr>
          <p:cNvPr name="TextBox 16" id="16"/>
          <p:cNvSpPr txBox="true"/>
          <p:nvPr/>
        </p:nvSpPr>
        <p:spPr>
          <a:xfrm rot="0">
            <a:off x="653369" y="176093"/>
            <a:ext cx="1594149" cy="746760"/>
          </a:xfrm>
          <a:prstGeom prst="rect">
            <a:avLst/>
          </a:prstGeom>
        </p:spPr>
        <p:txBody>
          <a:bodyPr anchor="t" rtlCol="false" tIns="0" lIns="0" bIns="0" rIns="0">
            <a:spAutoFit/>
          </a:bodyPr>
          <a:lstStyle/>
          <a:p>
            <a:pPr algn="ctr">
              <a:lnSpc>
                <a:spcPts val="5519"/>
              </a:lnSpc>
            </a:pPr>
            <a:r>
              <a:rPr lang="en-US" sz="3999" spc="391">
                <a:solidFill>
                  <a:srgbClr val="FFFFFF"/>
                </a:solidFill>
                <a:latin typeface="Codec Pro ExtraBold"/>
              </a:rPr>
              <a:t>BQ1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2150896"/>
            <a:chOff x="0" y="0"/>
            <a:chExt cx="5016842" cy="566491"/>
          </a:xfrm>
        </p:grpSpPr>
        <p:sp>
          <p:nvSpPr>
            <p:cNvPr name="Freeform 4" id="4"/>
            <p:cNvSpPr/>
            <p:nvPr/>
          </p:nvSpPr>
          <p:spPr>
            <a:xfrm flipH="false" flipV="false" rot="0">
              <a:off x="0" y="0"/>
              <a:ext cx="5016842" cy="566491"/>
            </a:xfrm>
            <a:custGeom>
              <a:avLst/>
              <a:gdLst/>
              <a:ahLst/>
              <a:cxnLst/>
              <a:rect r="r" b="b" t="t" l="l"/>
              <a:pathLst>
                <a:path h="566491" w="5016842">
                  <a:moveTo>
                    <a:pt x="0" y="0"/>
                  </a:moveTo>
                  <a:lnTo>
                    <a:pt x="5016842" y="0"/>
                  </a:lnTo>
                  <a:lnTo>
                    <a:pt x="5016842" y="566491"/>
                  </a:lnTo>
                  <a:lnTo>
                    <a:pt x="0" y="566491"/>
                  </a:lnTo>
                  <a:close/>
                </a:path>
              </a:pathLst>
            </a:custGeom>
            <a:solidFill>
              <a:srgbClr val="1C5739"/>
            </a:solidFill>
          </p:spPr>
        </p:sp>
        <p:sp>
          <p:nvSpPr>
            <p:cNvPr name="TextBox 5" id="5"/>
            <p:cNvSpPr txBox="true"/>
            <p:nvPr/>
          </p:nvSpPr>
          <p:spPr>
            <a:xfrm>
              <a:off x="0" y="-19050"/>
              <a:ext cx="5016842" cy="585541"/>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61179" y="9857617"/>
            <a:ext cx="19048322" cy="3086100"/>
            <a:chOff x="0" y="0"/>
            <a:chExt cx="5016842" cy="812800"/>
          </a:xfrm>
        </p:grpSpPr>
        <p:sp>
          <p:nvSpPr>
            <p:cNvPr name="Freeform 9" id="9"/>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10" id="10"/>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38353" y="3637087"/>
            <a:ext cx="9240001" cy="5737359"/>
          </a:xfrm>
          <a:custGeom>
            <a:avLst/>
            <a:gdLst/>
            <a:ahLst/>
            <a:cxnLst/>
            <a:rect r="r" b="b" t="t" l="l"/>
            <a:pathLst>
              <a:path h="5737359" w="9240001">
                <a:moveTo>
                  <a:pt x="0" y="0"/>
                </a:moveTo>
                <a:lnTo>
                  <a:pt x="9240001" y="0"/>
                </a:lnTo>
                <a:lnTo>
                  <a:pt x="9240001" y="5737359"/>
                </a:lnTo>
                <a:lnTo>
                  <a:pt x="0" y="5737359"/>
                </a:lnTo>
                <a:lnTo>
                  <a:pt x="0" y="0"/>
                </a:lnTo>
                <a:close/>
              </a:path>
            </a:pathLst>
          </a:custGeom>
          <a:blipFill>
            <a:blip r:embed="rId5"/>
            <a:stretch>
              <a:fillRect l="0" t="0" r="0" b="0"/>
            </a:stretch>
          </a:blipFill>
        </p:spPr>
      </p:sp>
      <p:sp>
        <p:nvSpPr>
          <p:cNvPr name="Freeform 12" id="12"/>
          <p:cNvSpPr/>
          <p:nvPr/>
        </p:nvSpPr>
        <p:spPr>
          <a:xfrm flipH="false" flipV="false" rot="0">
            <a:off x="9310630" y="3302743"/>
            <a:ext cx="9076513" cy="6129358"/>
          </a:xfrm>
          <a:custGeom>
            <a:avLst/>
            <a:gdLst/>
            <a:ahLst/>
            <a:cxnLst/>
            <a:rect r="r" b="b" t="t" l="l"/>
            <a:pathLst>
              <a:path h="6129358" w="9076513">
                <a:moveTo>
                  <a:pt x="0" y="0"/>
                </a:moveTo>
                <a:lnTo>
                  <a:pt x="9076513" y="0"/>
                </a:lnTo>
                <a:lnTo>
                  <a:pt x="9076513" y="6129358"/>
                </a:lnTo>
                <a:lnTo>
                  <a:pt x="0" y="6129358"/>
                </a:lnTo>
                <a:lnTo>
                  <a:pt x="0" y="0"/>
                </a:lnTo>
                <a:close/>
              </a:path>
            </a:pathLst>
          </a:custGeom>
          <a:blipFill>
            <a:blip r:embed="rId6"/>
            <a:stretch>
              <a:fillRect l="0" t="0" r="0" b="0"/>
            </a:stretch>
          </a:blipFill>
        </p:spPr>
      </p:sp>
      <p:sp>
        <p:nvSpPr>
          <p:cNvPr name="TextBox 13" id="13"/>
          <p:cNvSpPr txBox="true"/>
          <p:nvPr/>
        </p:nvSpPr>
        <p:spPr>
          <a:xfrm rot="0">
            <a:off x="2259583" y="464324"/>
            <a:ext cx="14102095" cy="1041273"/>
          </a:xfrm>
          <a:prstGeom prst="rect">
            <a:avLst/>
          </a:prstGeom>
        </p:spPr>
        <p:txBody>
          <a:bodyPr anchor="t" rtlCol="false" tIns="0" lIns="0" bIns="0" rIns="0">
            <a:spAutoFit/>
          </a:bodyPr>
          <a:lstStyle/>
          <a:p>
            <a:pPr algn="ctr">
              <a:lnSpc>
                <a:spcPts val="7866"/>
              </a:lnSpc>
            </a:pPr>
            <a:r>
              <a:rPr lang="en-US" sz="5700" spc="558">
                <a:solidFill>
                  <a:srgbClr val="FFFFFF"/>
                </a:solidFill>
                <a:latin typeface="Codec Pro ExtraBold"/>
              </a:rPr>
              <a:t>OPERATION OPTIMIZATION</a:t>
            </a:r>
          </a:p>
        </p:txBody>
      </p:sp>
      <p:sp>
        <p:nvSpPr>
          <p:cNvPr name="TextBox 14" id="14"/>
          <p:cNvSpPr txBox="true"/>
          <p:nvPr/>
        </p:nvSpPr>
        <p:spPr>
          <a:xfrm rot="0">
            <a:off x="4020103" y="2491655"/>
            <a:ext cx="10206186" cy="385572"/>
          </a:xfrm>
          <a:prstGeom prst="rect">
            <a:avLst/>
          </a:prstGeom>
        </p:spPr>
        <p:txBody>
          <a:bodyPr anchor="t" rtlCol="false" tIns="0" lIns="0" bIns="0" rIns="0">
            <a:spAutoFit/>
          </a:bodyPr>
          <a:lstStyle/>
          <a:p>
            <a:pPr algn="ctr">
              <a:lnSpc>
                <a:spcPts val="3173"/>
              </a:lnSpc>
              <a:spcBef>
                <a:spcPct val="0"/>
              </a:spcBef>
            </a:pPr>
            <a:r>
              <a:rPr lang="en-US" sz="2299" spc="22">
                <a:solidFill>
                  <a:srgbClr val="000000"/>
                </a:solidFill>
                <a:latin typeface="Open Sauce Bold Italics"/>
              </a:rPr>
              <a:t>What is the busiest time of the day when customers make an order?</a:t>
            </a:r>
          </a:p>
        </p:txBody>
      </p:sp>
      <p:sp>
        <p:nvSpPr>
          <p:cNvPr name="TextBox 15" id="15"/>
          <p:cNvSpPr txBox="true"/>
          <p:nvPr/>
        </p:nvSpPr>
        <p:spPr>
          <a:xfrm rot="0">
            <a:off x="535969" y="95250"/>
            <a:ext cx="1711549" cy="933450"/>
          </a:xfrm>
          <a:prstGeom prst="rect">
            <a:avLst/>
          </a:prstGeom>
        </p:spPr>
        <p:txBody>
          <a:bodyPr anchor="t" rtlCol="false" tIns="0" lIns="0" bIns="0" rIns="0">
            <a:spAutoFit/>
          </a:bodyPr>
          <a:lstStyle/>
          <a:p>
            <a:pPr algn="ctr">
              <a:lnSpc>
                <a:spcPts val="6900"/>
              </a:lnSpc>
            </a:pPr>
            <a:r>
              <a:rPr lang="en-US" sz="5000" spc="490">
                <a:solidFill>
                  <a:srgbClr val="FFFFFF"/>
                </a:solidFill>
                <a:latin typeface="Codec Pro ExtraBold"/>
              </a:rPr>
              <a:t>BQ2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528002" y="0"/>
            <a:ext cx="19048322" cy="2559308"/>
            <a:chOff x="0" y="0"/>
            <a:chExt cx="5016842" cy="674056"/>
          </a:xfrm>
        </p:grpSpPr>
        <p:sp>
          <p:nvSpPr>
            <p:cNvPr name="Freeform 3" id="3"/>
            <p:cNvSpPr/>
            <p:nvPr/>
          </p:nvSpPr>
          <p:spPr>
            <a:xfrm flipH="false" flipV="false" rot="0">
              <a:off x="0" y="0"/>
              <a:ext cx="5016842" cy="674056"/>
            </a:xfrm>
            <a:custGeom>
              <a:avLst/>
              <a:gdLst/>
              <a:ahLst/>
              <a:cxnLst/>
              <a:rect r="r" b="b" t="t" l="l"/>
              <a:pathLst>
                <a:path h="674056" w="5016842">
                  <a:moveTo>
                    <a:pt x="0" y="0"/>
                  </a:moveTo>
                  <a:lnTo>
                    <a:pt x="5016842" y="0"/>
                  </a:lnTo>
                  <a:lnTo>
                    <a:pt x="5016842" y="674056"/>
                  </a:lnTo>
                  <a:lnTo>
                    <a:pt x="0" y="674056"/>
                  </a:lnTo>
                  <a:close/>
                </a:path>
              </a:pathLst>
            </a:custGeom>
            <a:solidFill>
              <a:srgbClr val="1C5739"/>
            </a:solidFill>
          </p:spPr>
        </p:sp>
        <p:sp>
          <p:nvSpPr>
            <p:cNvPr name="TextBox 4" id="4"/>
            <p:cNvSpPr txBox="true"/>
            <p:nvPr/>
          </p:nvSpPr>
          <p:spPr>
            <a:xfrm>
              <a:off x="0" y="-19050"/>
              <a:ext cx="5016842" cy="693106"/>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936544" y="-2450066"/>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521721" y="5343350"/>
            <a:ext cx="1997200" cy="1997200"/>
          </a:xfrm>
          <a:custGeom>
            <a:avLst/>
            <a:gdLst/>
            <a:ahLst/>
            <a:cxnLst/>
            <a:rect r="r" b="b" t="t" l="l"/>
            <a:pathLst>
              <a:path h="1997200" w="1997200">
                <a:moveTo>
                  <a:pt x="0" y="0"/>
                </a:moveTo>
                <a:lnTo>
                  <a:pt x="1997200" y="0"/>
                </a:lnTo>
                <a:lnTo>
                  <a:pt x="1997200" y="1997201"/>
                </a:lnTo>
                <a:lnTo>
                  <a:pt x="0" y="1997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930354" y="949438"/>
            <a:ext cx="3575090" cy="1386079"/>
          </a:xfrm>
          <a:prstGeom prst="rect">
            <a:avLst/>
          </a:prstGeom>
        </p:spPr>
        <p:txBody>
          <a:bodyPr anchor="t" rtlCol="false" tIns="0" lIns="0" bIns="0" rIns="0">
            <a:spAutoFit/>
          </a:bodyPr>
          <a:lstStyle/>
          <a:p>
            <a:pPr algn="ctr">
              <a:lnSpc>
                <a:spcPts val="3725"/>
              </a:lnSpc>
              <a:spcBef>
                <a:spcPct val="0"/>
              </a:spcBef>
            </a:pPr>
            <a:r>
              <a:rPr lang="en-US" sz="2699" spc="26">
                <a:solidFill>
                  <a:srgbClr val="FDFBFB"/>
                </a:solidFill>
                <a:latin typeface="Open Sauce Bold"/>
              </a:rPr>
              <a:t>Which aisle is the most popular during the busiest hour?</a:t>
            </a:r>
          </a:p>
        </p:txBody>
      </p:sp>
      <p:sp>
        <p:nvSpPr>
          <p:cNvPr name="Freeform 8" id="8"/>
          <p:cNvSpPr/>
          <p:nvPr/>
        </p:nvSpPr>
        <p:spPr>
          <a:xfrm flipH="false" flipV="false" rot="0">
            <a:off x="1806304" y="8500331"/>
            <a:ext cx="2324876" cy="2048357"/>
          </a:xfrm>
          <a:custGeom>
            <a:avLst/>
            <a:gdLst/>
            <a:ahLst/>
            <a:cxnLst/>
            <a:rect r="r" b="b" t="t" l="l"/>
            <a:pathLst>
              <a:path h="2048357" w="2324876">
                <a:moveTo>
                  <a:pt x="0" y="0"/>
                </a:moveTo>
                <a:lnTo>
                  <a:pt x="2324876" y="0"/>
                </a:lnTo>
                <a:lnTo>
                  <a:pt x="2324876" y="2048358"/>
                </a:lnTo>
                <a:lnTo>
                  <a:pt x="0" y="2048358"/>
                </a:lnTo>
                <a:lnTo>
                  <a:pt x="0" y="0"/>
                </a:lnTo>
                <a:close/>
              </a:path>
            </a:pathLst>
          </a:custGeom>
          <a:blipFill>
            <a:blip r:embed="rId4"/>
            <a:stretch>
              <a:fillRect l="-4681" t="0" r="-1303" b="0"/>
            </a:stretch>
          </a:blipFill>
        </p:spPr>
      </p:sp>
      <p:sp>
        <p:nvSpPr>
          <p:cNvPr name="Freeform 9" id="9"/>
          <p:cNvSpPr/>
          <p:nvPr/>
        </p:nvSpPr>
        <p:spPr>
          <a:xfrm flipH="false" flipV="false" rot="0">
            <a:off x="13791803" y="8500331"/>
            <a:ext cx="2481911" cy="1673392"/>
          </a:xfrm>
          <a:custGeom>
            <a:avLst/>
            <a:gdLst/>
            <a:ahLst/>
            <a:cxnLst/>
            <a:rect r="r" b="b" t="t" l="l"/>
            <a:pathLst>
              <a:path h="1673392" w="2481911">
                <a:moveTo>
                  <a:pt x="0" y="0"/>
                </a:moveTo>
                <a:lnTo>
                  <a:pt x="2481911" y="0"/>
                </a:lnTo>
                <a:lnTo>
                  <a:pt x="2481911" y="1673392"/>
                </a:lnTo>
                <a:lnTo>
                  <a:pt x="0" y="1673392"/>
                </a:lnTo>
                <a:lnTo>
                  <a:pt x="0" y="0"/>
                </a:lnTo>
                <a:close/>
              </a:path>
            </a:pathLst>
          </a:custGeom>
          <a:blipFill>
            <a:blip r:embed="rId5"/>
            <a:stretch>
              <a:fillRect l="0" t="-533" r="0" b="-533"/>
            </a:stretch>
          </a:blipFill>
        </p:spPr>
      </p:sp>
      <p:sp>
        <p:nvSpPr>
          <p:cNvPr name="Freeform 10" id="10"/>
          <p:cNvSpPr/>
          <p:nvPr/>
        </p:nvSpPr>
        <p:spPr>
          <a:xfrm flipH="false" flipV="false" rot="0">
            <a:off x="7048468" y="8500331"/>
            <a:ext cx="3996560" cy="1823695"/>
          </a:xfrm>
          <a:custGeom>
            <a:avLst/>
            <a:gdLst/>
            <a:ahLst/>
            <a:cxnLst/>
            <a:rect r="r" b="b" t="t" l="l"/>
            <a:pathLst>
              <a:path h="1823695" w="3996560">
                <a:moveTo>
                  <a:pt x="0" y="0"/>
                </a:moveTo>
                <a:lnTo>
                  <a:pt x="3996559" y="0"/>
                </a:lnTo>
                <a:lnTo>
                  <a:pt x="3996559" y="1823695"/>
                </a:lnTo>
                <a:lnTo>
                  <a:pt x="0" y="1823695"/>
                </a:lnTo>
                <a:lnTo>
                  <a:pt x="0" y="0"/>
                </a:lnTo>
                <a:close/>
              </a:path>
            </a:pathLst>
          </a:custGeom>
          <a:blipFill>
            <a:blip r:embed="rId6"/>
            <a:stretch>
              <a:fillRect l="0" t="0" r="0" b="-14337"/>
            </a:stretch>
          </a:blipFill>
        </p:spPr>
      </p:sp>
      <p:graphicFrame>
        <p:nvGraphicFramePr>
          <p:cNvPr name="Table 11" id="11"/>
          <p:cNvGraphicFramePr>
            <a:graphicFrameLocks noGrp="true"/>
          </p:cNvGraphicFramePr>
          <p:nvPr/>
        </p:nvGraphicFramePr>
        <p:xfrm>
          <a:off x="268351" y="2794039"/>
          <a:ext cx="5814724" cy="5619750"/>
        </p:xfrm>
        <a:graphic>
          <a:graphicData uri="http://schemas.openxmlformats.org/drawingml/2006/table">
            <a:tbl>
              <a:tblPr/>
              <a:tblGrid>
                <a:gridCol w="4110083"/>
                <a:gridCol w="1704641"/>
              </a:tblGrid>
              <a:tr h="1016542">
                <a:tc>
                  <a:txBody>
                    <a:bodyPr anchor="t" rtlCol="false"/>
                    <a:lstStyle/>
                    <a:p>
                      <a:pPr algn="ctr">
                        <a:lnSpc>
                          <a:spcPts val="4199"/>
                        </a:lnSpc>
                        <a:defRPr/>
                      </a:pPr>
                      <a:r>
                        <a:rPr lang="en-US" sz="2999">
                          <a:solidFill>
                            <a:srgbClr val="000000"/>
                          </a:solidFill>
                          <a:latin typeface="Canva Sans Bold"/>
                        </a:rPr>
                        <a:t>product_name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199"/>
                        </a:lnSpc>
                        <a:defRPr/>
                      </a:pPr>
                      <a:r>
                        <a:rPr lang="en-US" sz="2999">
                          <a:solidFill>
                            <a:srgbClr val="000000"/>
                          </a:solidFill>
                          <a:latin typeface="Canva Sans Bold"/>
                        </a:rPr>
                        <a:t>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r>
              <a:tr h="920642">
                <a:tc>
                  <a:txBody>
                    <a:bodyPr anchor="t" rtlCol="false"/>
                    <a:lstStyle/>
                    <a:p>
                      <a:pPr algn="ctr">
                        <a:lnSpc>
                          <a:spcPts val="3499"/>
                        </a:lnSpc>
                        <a:defRPr/>
                      </a:pPr>
                      <a:r>
                        <a:rPr lang="en-US" sz="2499">
                          <a:solidFill>
                            <a:srgbClr val="000000"/>
                          </a:solidFill>
                          <a:latin typeface="Canva Sans"/>
                        </a:rPr>
                        <a:t>Banana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9,147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Bag of Organic Bananas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6,713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Organic Baby Spinach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5,280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Organic Strawberries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5,065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Organic Hass Avocado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4,203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6864133" y="1058419"/>
            <a:ext cx="4097736" cy="1308735"/>
          </a:xfrm>
          <a:prstGeom prst="rect">
            <a:avLst/>
          </a:prstGeom>
        </p:spPr>
        <p:txBody>
          <a:bodyPr anchor="t" rtlCol="false" tIns="0" lIns="0" bIns="0" rIns="0">
            <a:spAutoFit/>
          </a:bodyPr>
          <a:lstStyle/>
          <a:p>
            <a:pPr algn="ctr">
              <a:lnSpc>
                <a:spcPts val="3510"/>
              </a:lnSpc>
              <a:spcBef>
                <a:spcPct val="0"/>
              </a:spcBef>
            </a:pPr>
            <a:r>
              <a:rPr lang="en-US" sz="2700">
                <a:solidFill>
                  <a:srgbClr val="FDFBFB"/>
                </a:solidFill>
                <a:latin typeface="Open Sauce Bold"/>
              </a:rPr>
              <a:t>Which department is popular in that busy hour?</a:t>
            </a:r>
          </a:p>
        </p:txBody>
      </p:sp>
      <p:sp>
        <p:nvSpPr>
          <p:cNvPr name="TextBox 13" id="13"/>
          <p:cNvSpPr txBox="true"/>
          <p:nvPr/>
        </p:nvSpPr>
        <p:spPr>
          <a:xfrm rot="0">
            <a:off x="1345063" y="981075"/>
            <a:ext cx="3661298" cy="1386079"/>
          </a:xfrm>
          <a:prstGeom prst="rect">
            <a:avLst/>
          </a:prstGeom>
        </p:spPr>
        <p:txBody>
          <a:bodyPr anchor="t" rtlCol="false" tIns="0" lIns="0" bIns="0" rIns="0">
            <a:spAutoFit/>
          </a:bodyPr>
          <a:lstStyle/>
          <a:p>
            <a:pPr algn="ctr">
              <a:lnSpc>
                <a:spcPts val="3725"/>
              </a:lnSpc>
              <a:spcBef>
                <a:spcPct val="0"/>
              </a:spcBef>
            </a:pPr>
            <a:r>
              <a:rPr lang="en-US" sz="2699" spc="26">
                <a:solidFill>
                  <a:srgbClr val="FDFBFB"/>
                </a:solidFill>
                <a:latin typeface="Open Sauce Bold"/>
              </a:rPr>
              <a:t>What are top 5 best-selling products during that time?</a:t>
            </a:r>
          </a:p>
        </p:txBody>
      </p:sp>
      <p:graphicFrame>
        <p:nvGraphicFramePr>
          <p:cNvPr name="Table 14" id="14"/>
          <p:cNvGraphicFramePr>
            <a:graphicFrameLocks noGrp="true"/>
          </p:cNvGraphicFramePr>
          <p:nvPr/>
        </p:nvGraphicFramePr>
        <p:xfrm>
          <a:off x="6338365" y="2794039"/>
          <a:ext cx="4925113" cy="5619750"/>
        </p:xfrm>
        <a:graphic>
          <a:graphicData uri="http://schemas.openxmlformats.org/drawingml/2006/table">
            <a:tbl>
              <a:tblPr/>
              <a:tblGrid>
                <a:gridCol w="3075233"/>
                <a:gridCol w="1849880"/>
              </a:tblGrid>
              <a:tr h="1016542">
                <a:tc>
                  <a:txBody>
                    <a:bodyPr anchor="t" rtlCol="false"/>
                    <a:lstStyle/>
                    <a:p>
                      <a:pPr algn="ctr">
                        <a:lnSpc>
                          <a:spcPts val="4199"/>
                        </a:lnSpc>
                        <a:defRPr/>
                      </a:pPr>
                      <a:r>
                        <a:rPr lang="en-US" sz="2999">
                          <a:solidFill>
                            <a:srgbClr val="000000"/>
                          </a:solidFill>
                          <a:latin typeface="Canva Sans Bold"/>
                        </a:rPr>
                        <a:t>department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199"/>
                        </a:lnSpc>
                        <a:defRPr/>
                      </a:pPr>
                      <a:r>
                        <a:rPr lang="en-US" sz="2999">
                          <a:solidFill>
                            <a:srgbClr val="000000"/>
                          </a:solidFill>
                          <a:latin typeface="Canva Sans Bold"/>
                        </a:rPr>
                        <a:t>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r>
              <a:tr h="920642">
                <a:tc>
                  <a:txBody>
                    <a:bodyPr anchor="t" rtlCol="false"/>
                    <a:lstStyle/>
                    <a:p>
                      <a:pPr algn="ctr">
                        <a:lnSpc>
                          <a:spcPts val="3499"/>
                        </a:lnSpc>
                        <a:defRPr/>
                      </a:pPr>
                      <a:r>
                        <a:rPr lang="en-US" sz="2499">
                          <a:solidFill>
                            <a:srgbClr val="000000"/>
                          </a:solidFill>
                          <a:latin typeface="Canva Sans"/>
                        </a:rPr>
                        <a:t>produce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43,349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dairy eggs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38,395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beverages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23,829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snacks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23,556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frozen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22,514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5" id="15"/>
          <p:cNvGraphicFramePr>
            <a:graphicFrameLocks noGrp="true"/>
          </p:cNvGraphicFramePr>
          <p:nvPr/>
        </p:nvGraphicFramePr>
        <p:xfrm>
          <a:off x="11518768" y="2794039"/>
          <a:ext cx="6398262" cy="5619750"/>
        </p:xfrm>
        <a:graphic>
          <a:graphicData uri="http://schemas.openxmlformats.org/drawingml/2006/table">
            <a:tbl>
              <a:tblPr/>
              <a:tblGrid>
                <a:gridCol w="4578284"/>
                <a:gridCol w="1819978"/>
              </a:tblGrid>
              <a:tr h="1016542">
                <a:tc>
                  <a:txBody>
                    <a:bodyPr anchor="t" rtlCol="false"/>
                    <a:lstStyle/>
                    <a:p>
                      <a:pPr algn="ctr">
                        <a:lnSpc>
                          <a:spcPts val="4199"/>
                        </a:lnSpc>
                        <a:defRPr/>
                      </a:pPr>
                      <a:r>
                        <a:rPr lang="en-US" sz="2999">
                          <a:solidFill>
                            <a:srgbClr val="000000"/>
                          </a:solidFill>
                          <a:latin typeface="Canva Sans Bold"/>
                        </a:rPr>
                        <a:t>aisle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4199"/>
                        </a:lnSpc>
                        <a:defRPr/>
                      </a:pPr>
                      <a:r>
                        <a:rPr lang="en-US" sz="2999">
                          <a:solidFill>
                            <a:srgbClr val="000000"/>
                          </a:solidFill>
                          <a:latin typeface="Canva Sans Bold"/>
                        </a:rPr>
                        <a:t>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r>
              <a:tr h="920642">
                <a:tc>
                  <a:txBody>
                    <a:bodyPr anchor="t" rtlCol="false"/>
                    <a:lstStyle/>
                    <a:p>
                      <a:pPr algn="ctr">
                        <a:lnSpc>
                          <a:spcPts val="3499"/>
                        </a:lnSpc>
                        <a:defRPr/>
                      </a:pPr>
                      <a:r>
                        <a:rPr lang="en-US" sz="2499">
                          <a:solidFill>
                            <a:srgbClr val="000000"/>
                          </a:solidFill>
                          <a:latin typeface="Canva Sans"/>
                        </a:rPr>
                        <a:t>fresh fruits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32,612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fresh vegetables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28,955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packaged vegetables fruits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23,121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yogurt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15,724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0642">
                <a:tc>
                  <a:txBody>
                    <a:bodyPr anchor="t" rtlCol="false"/>
                    <a:lstStyle/>
                    <a:p>
                      <a:pPr algn="ctr">
                        <a:lnSpc>
                          <a:spcPts val="3499"/>
                        </a:lnSpc>
                        <a:defRPr/>
                      </a:pPr>
                      <a:r>
                        <a:rPr lang="en-US" sz="2499">
                          <a:solidFill>
                            <a:srgbClr val="000000"/>
                          </a:solidFill>
                          <a:latin typeface="Canva Sans"/>
                        </a:rPr>
                        <a:t>packaged cheese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a:rPr>
                        <a:t>14,332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6" id="16"/>
          <p:cNvSpPr txBox="true"/>
          <p:nvPr/>
        </p:nvSpPr>
        <p:spPr>
          <a:xfrm rot="0">
            <a:off x="268351" y="205456"/>
            <a:ext cx="1050056" cy="560070"/>
          </a:xfrm>
          <a:prstGeom prst="rect">
            <a:avLst/>
          </a:prstGeom>
        </p:spPr>
        <p:txBody>
          <a:bodyPr anchor="t" rtlCol="false" tIns="0" lIns="0" bIns="0" rIns="0">
            <a:spAutoFit/>
          </a:bodyPr>
          <a:lstStyle/>
          <a:p>
            <a:pPr algn="ctr">
              <a:lnSpc>
                <a:spcPts val="4140"/>
              </a:lnSpc>
            </a:pPr>
            <a:r>
              <a:rPr lang="en-US" sz="3000" spc="294">
                <a:solidFill>
                  <a:srgbClr val="FFFFFF"/>
                </a:solidFill>
                <a:latin typeface="Codec Pro ExtraBold"/>
              </a:rPr>
              <a:t>BQ2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33719" y="-2647464"/>
            <a:ext cx="5204371" cy="5204371"/>
          </a:xfrm>
          <a:custGeom>
            <a:avLst/>
            <a:gdLst/>
            <a:ahLst/>
            <a:cxnLst/>
            <a:rect r="r" b="b" t="t" l="l"/>
            <a:pathLst>
              <a:path h="5204371" w="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4635" y="1862252"/>
            <a:ext cx="1886365" cy="18863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7"/>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61488" y="-26229"/>
            <a:ext cx="18610975" cy="1402706"/>
            <a:chOff x="0" y="0"/>
            <a:chExt cx="4901656" cy="369437"/>
          </a:xfrm>
        </p:grpSpPr>
        <p:sp>
          <p:nvSpPr>
            <p:cNvPr name="Freeform 7" id="7"/>
            <p:cNvSpPr/>
            <p:nvPr/>
          </p:nvSpPr>
          <p:spPr>
            <a:xfrm flipH="false" flipV="false" rot="0">
              <a:off x="0" y="0"/>
              <a:ext cx="4901656" cy="369437"/>
            </a:xfrm>
            <a:custGeom>
              <a:avLst/>
              <a:gdLst/>
              <a:ahLst/>
              <a:cxnLst/>
              <a:rect r="r" b="b" t="t" l="l"/>
              <a:pathLst>
                <a:path h="369437" w="4901656">
                  <a:moveTo>
                    <a:pt x="0" y="0"/>
                  </a:moveTo>
                  <a:lnTo>
                    <a:pt x="4901656" y="0"/>
                  </a:lnTo>
                  <a:lnTo>
                    <a:pt x="4901656" y="369437"/>
                  </a:lnTo>
                  <a:lnTo>
                    <a:pt x="0" y="369437"/>
                  </a:lnTo>
                  <a:close/>
                </a:path>
              </a:pathLst>
            </a:custGeom>
            <a:solidFill>
              <a:srgbClr val="1C5739"/>
            </a:solidFill>
          </p:spPr>
        </p:sp>
        <p:sp>
          <p:nvSpPr>
            <p:cNvPr name="TextBox 8" id="8"/>
            <p:cNvSpPr txBox="true"/>
            <p:nvPr/>
          </p:nvSpPr>
          <p:spPr>
            <a:xfrm>
              <a:off x="0" y="-19050"/>
              <a:ext cx="4901656" cy="388487"/>
            </a:xfrm>
            <a:prstGeom prst="rect">
              <a:avLst/>
            </a:prstGeom>
          </p:spPr>
          <p:txBody>
            <a:bodyPr anchor="ctr" rtlCol="false" tIns="50800" lIns="50800" bIns="50800" rIns="50800"/>
            <a:lstStyle/>
            <a:p>
              <a:pPr algn="ctr">
                <a:lnSpc>
                  <a:spcPts val="2859"/>
                </a:lnSpc>
              </a:pPr>
            </a:p>
            <a:p>
              <a:pPr algn="ctr">
                <a:lnSpc>
                  <a:spcPts val="2859"/>
                </a:lnSpc>
              </a:pPr>
            </a:p>
          </p:txBody>
        </p:sp>
      </p:grpSp>
      <p:grpSp>
        <p:nvGrpSpPr>
          <p:cNvPr name="Group 9" id="9"/>
          <p:cNvGrpSpPr/>
          <p:nvPr/>
        </p:nvGrpSpPr>
        <p:grpSpPr>
          <a:xfrm rot="0">
            <a:off x="2251000" y="1953027"/>
            <a:ext cx="14788968" cy="1704814"/>
            <a:chOff x="0" y="0"/>
            <a:chExt cx="3811544" cy="439380"/>
          </a:xfrm>
        </p:grpSpPr>
        <p:sp>
          <p:nvSpPr>
            <p:cNvPr name="Freeform 10" id="10"/>
            <p:cNvSpPr/>
            <p:nvPr/>
          </p:nvSpPr>
          <p:spPr>
            <a:xfrm flipH="false" flipV="false" rot="0">
              <a:off x="0" y="0"/>
              <a:ext cx="3811544" cy="439380"/>
            </a:xfrm>
            <a:custGeom>
              <a:avLst/>
              <a:gdLst/>
              <a:ahLst/>
              <a:cxnLst/>
              <a:rect r="r" b="b" t="t" l="l"/>
              <a:pathLst>
                <a:path h="439380" w="3811544">
                  <a:moveTo>
                    <a:pt x="7852" y="0"/>
                  </a:moveTo>
                  <a:lnTo>
                    <a:pt x="3803691" y="0"/>
                  </a:lnTo>
                  <a:cubicBezTo>
                    <a:pt x="3805774" y="0"/>
                    <a:pt x="3807771" y="827"/>
                    <a:pt x="3809244" y="2300"/>
                  </a:cubicBezTo>
                  <a:cubicBezTo>
                    <a:pt x="3810716" y="3773"/>
                    <a:pt x="3811544" y="5770"/>
                    <a:pt x="3811544" y="7852"/>
                  </a:cubicBezTo>
                  <a:lnTo>
                    <a:pt x="3811544" y="431527"/>
                  </a:lnTo>
                  <a:cubicBezTo>
                    <a:pt x="3811544" y="433610"/>
                    <a:pt x="3810716" y="435607"/>
                    <a:pt x="3809244" y="437080"/>
                  </a:cubicBezTo>
                  <a:cubicBezTo>
                    <a:pt x="3807771" y="438552"/>
                    <a:pt x="3805774" y="439380"/>
                    <a:pt x="3803691" y="439380"/>
                  </a:cubicBezTo>
                  <a:lnTo>
                    <a:pt x="7852" y="439380"/>
                  </a:lnTo>
                  <a:cubicBezTo>
                    <a:pt x="5770" y="439380"/>
                    <a:pt x="3773" y="438552"/>
                    <a:pt x="2300" y="437080"/>
                  </a:cubicBezTo>
                  <a:cubicBezTo>
                    <a:pt x="827" y="435607"/>
                    <a:pt x="0" y="433610"/>
                    <a:pt x="0" y="431527"/>
                  </a:cubicBezTo>
                  <a:lnTo>
                    <a:pt x="0" y="7852"/>
                  </a:lnTo>
                  <a:cubicBezTo>
                    <a:pt x="0" y="5770"/>
                    <a:pt x="827" y="3773"/>
                    <a:pt x="2300" y="2300"/>
                  </a:cubicBezTo>
                  <a:cubicBezTo>
                    <a:pt x="3773" y="827"/>
                    <a:pt x="5770" y="0"/>
                    <a:pt x="7852" y="0"/>
                  </a:cubicBezTo>
                  <a:close/>
                </a:path>
              </a:pathLst>
            </a:custGeom>
            <a:solidFill>
              <a:srgbClr val="F6F6F7"/>
            </a:solidFill>
          </p:spPr>
        </p:sp>
        <p:sp>
          <p:nvSpPr>
            <p:cNvPr name="TextBox 11" id="11"/>
            <p:cNvSpPr txBox="true"/>
            <p:nvPr/>
          </p:nvSpPr>
          <p:spPr>
            <a:xfrm>
              <a:off x="0" y="-28575"/>
              <a:ext cx="3811544" cy="467955"/>
            </a:xfrm>
            <a:prstGeom prst="rect">
              <a:avLst/>
            </a:prstGeom>
          </p:spPr>
          <p:txBody>
            <a:bodyPr anchor="ctr" rtlCol="false" tIns="50800" lIns="50800" bIns="50800" rIns="50800"/>
            <a:lstStyle/>
            <a:p>
              <a:pPr algn="ctr">
                <a:lnSpc>
                  <a:spcPts val="2239"/>
                </a:lnSpc>
              </a:pPr>
            </a:p>
          </p:txBody>
        </p:sp>
      </p:grpSp>
      <p:pic>
        <p:nvPicPr>
          <p:cNvPr name="Picture 12" id="12"/>
          <p:cNvPicPr>
            <a:picLocks noChangeAspect="true"/>
          </p:cNvPicPr>
          <p:nvPr/>
        </p:nvPicPr>
        <p:blipFill>
          <a:blip r:embed="rId4"/>
          <a:stretch>
            <a:fillRect/>
          </a:stretch>
        </p:blipFill>
        <p:spPr>
          <a:xfrm rot="0">
            <a:off x="421868" y="1919484"/>
            <a:ext cx="1771901" cy="1771901"/>
          </a:xfrm>
          <a:prstGeom prst="rect">
            <a:avLst/>
          </a:prstGeom>
        </p:spPr>
      </p:pic>
      <p:grpSp>
        <p:nvGrpSpPr>
          <p:cNvPr name="Group 13" id="13"/>
          <p:cNvGrpSpPr/>
          <p:nvPr/>
        </p:nvGrpSpPr>
        <p:grpSpPr>
          <a:xfrm rot="0">
            <a:off x="1077534" y="2577858"/>
            <a:ext cx="460568" cy="455152"/>
            <a:chOff x="0" y="0"/>
            <a:chExt cx="614091" cy="606869"/>
          </a:xfrm>
        </p:grpSpPr>
        <p:grpSp>
          <p:nvGrpSpPr>
            <p:cNvPr name="Group 14" id="14"/>
            <p:cNvGrpSpPr/>
            <p:nvPr/>
          </p:nvGrpSpPr>
          <p:grpSpPr>
            <a:xfrm rot="0">
              <a:off x="35313" y="0"/>
              <a:ext cx="543464" cy="54346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D0BC"/>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17" id="17"/>
            <p:cNvGrpSpPr/>
            <p:nvPr/>
          </p:nvGrpSpPr>
          <p:grpSpPr>
            <a:xfrm rot="-10800000">
              <a:off x="0" y="176660"/>
              <a:ext cx="614091" cy="430209"/>
              <a:chOff x="0" y="0"/>
              <a:chExt cx="812800" cy="569418"/>
            </a:xfrm>
          </p:grpSpPr>
          <p:sp>
            <p:nvSpPr>
              <p:cNvPr name="Freeform 18" id="18"/>
              <p:cNvSpPr/>
              <p:nvPr/>
            </p:nvSpPr>
            <p:spPr>
              <a:xfrm flipH="false" flipV="false" rot="0">
                <a:off x="22230" y="0"/>
                <a:ext cx="768340" cy="544207"/>
              </a:xfrm>
              <a:custGeom>
                <a:avLst/>
                <a:gdLst/>
                <a:ahLst/>
                <a:cxnLst/>
                <a:rect r="r" b="b" t="t" l="l"/>
                <a:pathLst>
                  <a:path h="544207" w="768340">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name="TextBox 19" id="19"/>
              <p:cNvSpPr txBox="true"/>
              <p:nvPr/>
            </p:nvSpPr>
            <p:spPr>
              <a:xfrm>
                <a:off x="127000" y="12098"/>
                <a:ext cx="558800" cy="292947"/>
              </a:xfrm>
              <a:prstGeom prst="rect">
                <a:avLst/>
              </a:prstGeom>
            </p:spPr>
            <p:txBody>
              <a:bodyPr anchor="ctr" rtlCol="false" tIns="50800" lIns="50800" bIns="50800" rIns="50800"/>
              <a:lstStyle/>
              <a:p>
                <a:pPr algn="ctr">
                  <a:lnSpc>
                    <a:spcPts val="2240"/>
                  </a:lnSpc>
                </a:pPr>
              </a:p>
            </p:txBody>
          </p:sp>
        </p:grpSp>
      </p:grpSp>
      <p:sp>
        <p:nvSpPr>
          <p:cNvPr name="Freeform 20" id="20"/>
          <p:cNvSpPr/>
          <p:nvPr/>
        </p:nvSpPr>
        <p:spPr>
          <a:xfrm flipH="false" flipV="false" rot="0">
            <a:off x="-653369" y="-256205"/>
            <a:ext cx="19806615" cy="1613632"/>
          </a:xfrm>
          <a:custGeom>
            <a:avLst/>
            <a:gdLst/>
            <a:ahLst/>
            <a:cxnLst/>
            <a:rect r="r" b="b" t="t" l="l"/>
            <a:pathLst>
              <a:path h="1613632" w="19806615">
                <a:moveTo>
                  <a:pt x="0" y="0"/>
                </a:moveTo>
                <a:lnTo>
                  <a:pt x="19806616" y="0"/>
                </a:lnTo>
                <a:lnTo>
                  <a:pt x="19806616" y="1613632"/>
                </a:lnTo>
                <a:lnTo>
                  <a:pt x="0" y="1613632"/>
                </a:lnTo>
                <a:lnTo>
                  <a:pt x="0" y="0"/>
                </a:lnTo>
                <a:close/>
              </a:path>
            </a:pathLst>
          </a:custGeom>
          <a:blipFill>
            <a:blip r:embed="rId5">
              <a:alphaModFix amt="18000"/>
            </a:blip>
            <a:stretch>
              <a:fillRect l="0" t="-266005" r="0" b="-452297"/>
            </a:stretch>
          </a:blipFill>
        </p:spPr>
      </p:sp>
      <p:sp>
        <p:nvSpPr>
          <p:cNvPr name="TextBox 21" id="21"/>
          <p:cNvSpPr txBox="true"/>
          <p:nvPr/>
        </p:nvSpPr>
        <p:spPr>
          <a:xfrm rot="0">
            <a:off x="2326895" y="230907"/>
            <a:ext cx="13634209" cy="1055370"/>
          </a:xfrm>
          <a:prstGeom prst="rect">
            <a:avLst/>
          </a:prstGeom>
        </p:spPr>
        <p:txBody>
          <a:bodyPr anchor="t" rtlCol="false" tIns="0" lIns="0" bIns="0" rIns="0">
            <a:spAutoFit/>
          </a:bodyPr>
          <a:lstStyle/>
          <a:p>
            <a:pPr algn="ctr">
              <a:lnSpc>
                <a:spcPts val="7980"/>
              </a:lnSpc>
            </a:pPr>
            <a:r>
              <a:rPr lang="en-US" sz="5700">
                <a:solidFill>
                  <a:srgbClr val="FDFBFB"/>
                </a:solidFill>
                <a:latin typeface="Codec Pro ExtraBold"/>
              </a:rPr>
              <a:t>BUSINESS GROWTH SUGGESTIONS </a:t>
            </a:r>
          </a:p>
        </p:txBody>
      </p:sp>
      <p:sp>
        <p:nvSpPr>
          <p:cNvPr name="Freeform 22" id="22"/>
          <p:cNvSpPr/>
          <p:nvPr/>
        </p:nvSpPr>
        <p:spPr>
          <a:xfrm flipH="false" flipV="false" rot="0">
            <a:off x="-653369" y="9258300"/>
            <a:ext cx="1306737" cy="715142"/>
          </a:xfrm>
          <a:custGeom>
            <a:avLst/>
            <a:gdLst/>
            <a:ahLst/>
            <a:cxnLst/>
            <a:rect r="r" b="b" t="t" l="l"/>
            <a:pathLst>
              <a:path h="715142" w="1306737">
                <a:moveTo>
                  <a:pt x="0" y="0"/>
                </a:moveTo>
                <a:lnTo>
                  <a:pt x="1306738" y="0"/>
                </a:lnTo>
                <a:lnTo>
                  <a:pt x="1306738" y="715142"/>
                </a:lnTo>
                <a:lnTo>
                  <a:pt x="0" y="715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7573368" y="8498572"/>
            <a:ext cx="2776415" cy="1519456"/>
          </a:xfrm>
          <a:custGeom>
            <a:avLst/>
            <a:gdLst/>
            <a:ahLst/>
            <a:cxnLst/>
            <a:rect r="r" b="b" t="t" l="l"/>
            <a:pathLst>
              <a:path h="1519456" w="2776415">
                <a:moveTo>
                  <a:pt x="0" y="0"/>
                </a:moveTo>
                <a:lnTo>
                  <a:pt x="2776415" y="0"/>
                </a:lnTo>
                <a:lnTo>
                  <a:pt x="2776415" y="1519456"/>
                </a:lnTo>
                <a:lnTo>
                  <a:pt x="0" y="15194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364635" y="3886759"/>
            <a:ext cx="1886365" cy="188636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7"/>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2251000" y="3977535"/>
            <a:ext cx="14788968" cy="1704814"/>
            <a:chOff x="0" y="0"/>
            <a:chExt cx="3811544" cy="439380"/>
          </a:xfrm>
        </p:grpSpPr>
        <p:sp>
          <p:nvSpPr>
            <p:cNvPr name="Freeform 28" id="28"/>
            <p:cNvSpPr/>
            <p:nvPr/>
          </p:nvSpPr>
          <p:spPr>
            <a:xfrm flipH="false" flipV="false" rot="0">
              <a:off x="0" y="0"/>
              <a:ext cx="3811544" cy="439380"/>
            </a:xfrm>
            <a:custGeom>
              <a:avLst/>
              <a:gdLst/>
              <a:ahLst/>
              <a:cxnLst/>
              <a:rect r="r" b="b" t="t" l="l"/>
              <a:pathLst>
                <a:path h="439380" w="3811544">
                  <a:moveTo>
                    <a:pt x="7852" y="0"/>
                  </a:moveTo>
                  <a:lnTo>
                    <a:pt x="3803691" y="0"/>
                  </a:lnTo>
                  <a:cubicBezTo>
                    <a:pt x="3805774" y="0"/>
                    <a:pt x="3807771" y="827"/>
                    <a:pt x="3809244" y="2300"/>
                  </a:cubicBezTo>
                  <a:cubicBezTo>
                    <a:pt x="3810716" y="3773"/>
                    <a:pt x="3811544" y="5770"/>
                    <a:pt x="3811544" y="7852"/>
                  </a:cubicBezTo>
                  <a:lnTo>
                    <a:pt x="3811544" y="431527"/>
                  </a:lnTo>
                  <a:cubicBezTo>
                    <a:pt x="3811544" y="433610"/>
                    <a:pt x="3810716" y="435607"/>
                    <a:pt x="3809244" y="437080"/>
                  </a:cubicBezTo>
                  <a:cubicBezTo>
                    <a:pt x="3807771" y="438552"/>
                    <a:pt x="3805774" y="439380"/>
                    <a:pt x="3803691" y="439380"/>
                  </a:cubicBezTo>
                  <a:lnTo>
                    <a:pt x="7852" y="439380"/>
                  </a:lnTo>
                  <a:cubicBezTo>
                    <a:pt x="5770" y="439380"/>
                    <a:pt x="3773" y="438552"/>
                    <a:pt x="2300" y="437080"/>
                  </a:cubicBezTo>
                  <a:cubicBezTo>
                    <a:pt x="827" y="435607"/>
                    <a:pt x="0" y="433610"/>
                    <a:pt x="0" y="431527"/>
                  </a:cubicBezTo>
                  <a:lnTo>
                    <a:pt x="0" y="7852"/>
                  </a:lnTo>
                  <a:cubicBezTo>
                    <a:pt x="0" y="5770"/>
                    <a:pt x="827" y="3773"/>
                    <a:pt x="2300" y="2300"/>
                  </a:cubicBezTo>
                  <a:cubicBezTo>
                    <a:pt x="3773" y="827"/>
                    <a:pt x="5770" y="0"/>
                    <a:pt x="7852" y="0"/>
                  </a:cubicBezTo>
                  <a:close/>
                </a:path>
              </a:pathLst>
            </a:custGeom>
            <a:solidFill>
              <a:srgbClr val="F6F6F7"/>
            </a:solidFill>
          </p:spPr>
        </p:sp>
        <p:sp>
          <p:nvSpPr>
            <p:cNvPr name="TextBox 29" id="29"/>
            <p:cNvSpPr txBox="true"/>
            <p:nvPr/>
          </p:nvSpPr>
          <p:spPr>
            <a:xfrm>
              <a:off x="0" y="-28575"/>
              <a:ext cx="3811544" cy="467955"/>
            </a:xfrm>
            <a:prstGeom prst="rect">
              <a:avLst/>
            </a:prstGeom>
          </p:spPr>
          <p:txBody>
            <a:bodyPr anchor="ctr" rtlCol="false" tIns="50800" lIns="50800" bIns="50800" rIns="50800"/>
            <a:lstStyle/>
            <a:p>
              <a:pPr algn="ctr">
                <a:lnSpc>
                  <a:spcPts val="2239"/>
                </a:lnSpc>
              </a:pPr>
            </a:p>
          </p:txBody>
        </p:sp>
      </p:grpSp>
      <p:pic>
        <p:nvPicPr>
          <p:cNvPr name="Picture 30" id="30"/>
          <p:cNvPicPr>
            <a:picLocks noChangeAspect="true"/>
          </p:cNvPicPr>
          <p:nvPr/>
        </p:nvPicPr>
        <p:blipFill>
          <a:blip r:embed="rId8"/>
          <a:stretch>
            <a:fillRect/>
          </a:stretch>
        </p:blipFill>
        <p:spPr>
          <a:xfrm rot="0">
            <a:off x="421868" y="3943991"/>
            <a:ext cx="1771901" cy="1771901"/>
          </a:xfrm>
          <a:prstGeom prst="rect">
            <a:avLst/>
          </a:prstGeom>
        </p:spPr>
      </p:pic>
      <p:grpSp>
        <p:nvGrpSpPr>
          <p:cNvPr name="Group 31" id="31"/>
          <p:cNvGrpSpPr/>
          <p:nvPr/>
        </p:nvGrpSpPr>
        <p:grpSpPr>
          <a:xfrm rot="0">
            <a:off x="1077534" y="4602366"/>
            <a:ext cx="460568" cy="455152"/>
            <a:chOff x="0" y="0"/>
            <a:chExt cx="614091" cy="606869"/>
          </a:xfrm>
        </p:grpSpPr>
        <p:grpSp>
          <p:nvGrpSpPr>
            <p:cNvPr name="Group 32" id="32"/>
            <p:cNvGrpSpPr/>
            <p:nvPr/>
          </p:nvGrpSpPr>
          <p:grpSpPr>
            <a:xfrm rot="0">
              <a:off x="35313" y="0"/>
              <a:ext cx="543464" cy="54346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D0BC"/>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35" id="35"/>
            <p:cNvGrpSpPr/>
            <p:nvPr/>
          </p:nvGrpSpPr>
          <p:grpSpPr>
            <a:xfrm rot="-10800000">
              <a:off x="0" y="176660"/>
              <a:ext cx="614091" cy="430209"/>
              <a:chOff x="0" y="0"/>
              <a:chExt cx="812800" cy="569418"/>
            </a:xfrm>
          </p:grpSpPr>
          <p:sp>
            <p:nvSpPr>
              <p:cNvPr name="Freeform 36" id="36"/>
              <p:cNvSpPr/>
              <p:nvPr/>
            </p:nvSpPr>
            <p:spPr>
              <a:xfrm flipH="false" flipV="false" rot="0">
                <a:off x="22230" y="0"/>
                <a:ext cx="768340" cy="544207"/>
              </a:xfrm>
              <a:custGeom>
                <a:avLst/>
                <a:gdLst/>
                <a:ahLst/>
                <a:cxnLst/>
                <a:rect r="r" b="b" t="t" l="l"/>
                <a:pathLst>
                  <a:path h="544207" w="768340">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name="TextBox 37" id="37"/>
              <p:cNvSpPr txBox="true"/>
              <p:nvPr/>
            </p:nvSpPr>
            <p:spPr>
              <a:xfrm>
                <a:off x="127000" y="12098"/>
                <a:ext cx="558800" cy="292947"/>
              </a:xfrm>
              <a:prstGeom prst="rect">
                <a:avLst/>
              </a:prstGeom>
            </p:spPr>
            <p:txBody>
              <a:bodyPr anchor="ctr" rtlCol="false" tIns="50800" lIns="50800" bIns="50800" rIns="50800"/>
              <a:lstStyle/>
              <a:p>
                <a:pPr algn="ctr">
                  <a:lnSpc>
                    <a:spcPts val="2240"/>
                  </a:lnSpc>
                </a:pPr>
              </a:p>
            </p:txBody>
          </p:sp>
        </p:grpSp>
      </p:grpSp>
      <p:grpSp>
        <p:nvGrpSpPr>
          <p:cNvPr name="Group 38" id="38"/>
          <p:cNvGrpSpPr/>
          <p:nvPr/>
        </p:nvGrpSpPr>
        <p:grpSpPr>
          <a:xfrm rot="0">
            <a:off x="379372" y="5982674"/>
            <a:ext cx="1886365" cy="188636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7"/>
            </a:solidFill>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41" id="41"/>
          <p:cNvGrpSpPr/>
          <p:nvPr/>
        </p:nvGrpSpPr>
        <p:grpSpPr>
          <a:xfrm rot="0">
            <a:off x="2265737" y="6073449"/>
            <a:ext cx="14774231" cy="1704814"/>
            <a:chOff x="0" y="0"/>
            <a:chExt cx="3807746" cy="439380"/>
          </a:xfrm>
        </p:grpSpPr>
        <p:sp>
          <p:nvSpPr>
            <p:cNvPr name="Freeform 42" id="42"/>
            <p:cNvSpPr/>
            <p:nvPr/>
          </p:nvSpPr>
          <p:spPr>
            <a:xfrm flipH="false" flipV="false" rot="0">
              <a:off x="0" y="0"/>
              <a:ext cx="3807745" cy="439380"/>
            </a:xfrm>
            <a:custGeom>
              <a:avLst/>
              <a:gdLst/>
              <a:ahLst/>
              <a:cxnLst/>
              <a:rect r="r" b="b" t="t" l="l"/>
              <a:pathLst>
                <a:path h="439380" w="3807745">
                  <a:moveTo>
                    <a:pt x="7860" y="0"/>
                  </a:moveTo>
                  <a:lnTo>
                    <a:pt x="3799885" y="0"/>
                  </a:lnTo>
                  <a:cubicBezTo>
                    <a:pt x="3801970" y="0"/>
                    <a:pt x="3803969" y="828"/>
                    <a:pt x="3805443" y="2302"/>
                  </a:cubicBezTo>
                  <a:cubicBezTo>
                    <a:pt x="3806917" y="3776"/>
                    <a:pt x="3807745" y="5776"/>
                    <a:pt x="3807745" y="7860"/>
                  </a:cubicBezTo>
                  <a:lnTo>
                    <a:pt x="3807745" y="431520"/>
                  </a:lnTo>
                  <a:cubicBezTo>
                    <a:pt x="3807745" y="433604"/>
                    <a:pt x="3806917" y="435603"/>
                    <a:pt x="3805443" y="437078"/>
                  </a:cubicBezTo>
                  <a:cubicBezTo>
                    <a:pt x="3803969" y="438552"/>
                    <a:pt x="3801970" y="439380"/>
                    <a:pt x="3799885" y="439380"/>
                  </a:cubicBezTo>
                  <a:lnTo>
                    <a:pt x="7860" y="439380"/>
                  </a:lnTo>
                  <a:cubicBezTo>
                    <a:pt x="5776" y="439380"/>
                    <a:pt x="3776" y="438552"/>
                    <a:pt x="2302" y="437078"/>
                  </a:cubicBezTo>
                  <a:cubicBezTo>
                    <a:pt x="828" y="435603"/>
                    <a:pt x="0" y="433604"/>
                    <a:pt x="0" y="431520"/>
                  </a:cubicBezTo>
                  <a:lnTo>
                    <a:pt x="0" y="7860"/>
                  </a:lnTo>
                  <a:cubicBezTo>
                    <a:pt x="0" y="5776"/>
                    <a:pt x="828" y="3776"/>
                    <a:pt x="2302" y="2302"/>
                  </a:cubicBezTo>
                  <a:cubicBezTo>
                    <a:pt x="3776" y="828"/>
                    <a:pt x="5776" y="0"/>
                    <a:pt x="7860" y="0"/>
                  </a:cubicBezTo>
                  <a:close/>
                </a:path>
              </a:pathLst>
            </a:custGeom>
            <a:solidFill>
              <a:srgbClr val="F6F6F7"/>
            </a:solidFill>
          </p:spPr>
        </p:sp>
        <p:sp>
          <p:nvSpPr>
            <p:cNvPr name="TextBox 43" id="43"/>
            <p:cNvSpPr txBox="true"/>
            <p:nvPr/>
          </p:nvSpPr>
          <p:spPr>
            <a:xfrm>
              <a:off x="0" y="-28575"/>
              <a:ext cx="3807746" cy="467955"/>
            </a:xfrm>
            <a:prstGeom prst="rect">
              <a:avLst/>
            </a:prstGeom>
          </p:spPr>
          <p:txBody>
            <a:bodyPr anchor="ctr" rtlCol="false" tIns="50800" lIns="50800" bIns="50800" rIns="50800"/>
            <a:lstStyle/>
            <a:p>
              <a:pPr algn="ctr">
                <a:lnSpc>
                  <a:spcPts val="2239"/>
                </a:lnSpc>
              </a:pPr>
            </a:p>
          </p:txBody>
        </p:sp>
      </p:grpSp>
      <p:pic>
        <p:nvPicPr>
          <p:cNvPr name="Picture 44" id="44"/>
          <p:cNvPicPr>
            <a:picLocks noChangeAspect="true"/>
          </p:cNvPicPr>
          <p:nvPr/>
        </p:nvPicPr>
        <p:blipFill>
          <a:blip r:embed="rId9"/>
          <a:stretch>
            <a:fillRect/>
          </a:stretch>
        </p:blipFill>
        <p:spPr>
          <a:xfrm rot="0">
            <a:off x="436604" y="6039906"/>
            <a:ext cx="1771901" cy="1771901"/>
          </a:xfrm>
          <a:prstGeom prst="rect">
            <a:avLst/>
          </a:prstGeom>
        </p:spPr>
      </p:pic>
      <p:grpSp>
        <p:nvGrpSpPr>
          <p:cNvPr name="Group 45" id="45"/>
          <p:cNvGrpSpPr/>
          <p:nvPr/>
        </p:nvGrpSpPr>
        <p:grpSpPr>
          <a:xfrm rot="0">
            <a:off x="1092270" y="6822105"/>
            <a:ext cx="460568" cy="455152"/>
            <a:chOff x="0" y="0"/>
            <a:chExt cx="614091" cy="606869"/>
          </a:xfrm>
        </p:grpSpPr>
        <p:grpSp>
          <p:nvGrpSpPr>
            <p:cNvPr name="Group 46" id="46"/>
            <p:cNvGrpSpPr/>
            <p:nvPr/>
          </p:nvGrpSpPr>
          <p:grpSpPr>
            <a:xfrm rot="0">
              <a:off x="35313" y="0"/>
              <a:ext cx="543464" cy="54346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D0BC"/>
              </a:solidFill>
            </p:spPr>
          </p:sp>
          <p:sp>
            <p:nvSpPr>
              <p:cNvPr name="TextBox 48" id="48"/>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49" id="49"/>
            <p:cNvGrpSpPr/>
            <p:nvPr/>
          </p:nvGrpSpPr>
          <p:grpSpPr>
            <a:xfrm rot="-10800000">
              <a:off x="0" y="176660"/>
              <a:ext cx="614091" cy="430209"/>
              <a:chOff x="0" y="0"/>
              <a:chExt cx="812800" cy="569418"/>
            </a:xfrm>
          </p:grpSpPr>
          <p:sp>
            <p:nvSpPr>
              <p:cNvPr name="Freeform 50" id="50"/>
              <p:cNvSpPr/>
              <p:nvPr/>
            </p:nvSpPr>
            <p:spPr>
              <a:xfrm flipH="false" flipV="false" rot="0">
                <a:off x="22230" y="0"/>
                <a:ext cx="768340" cy="544207"/>
              </a:xfrm>
              <a:custGeom>
                <a:avLst/>
                <a:gdLst/>
                <a:ahLst/>
                <a:cxnLst/>
                <a:rect r="r" b="b" t="t" l="l"/>
                <a:pathLst>
                  <a:path h="544207" w="768340">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name="TextBox 51" id="51"/>
              <p:cNvSpPr txBox="true"/>
              <p:nvPr/>
            </p:nvSpPr>
            <p:spPr>
              <a:xfrm>
                <a:off x="127000" y="12098"/>
                <a:ext cx="558800" cy="292947"/>
              </a:xfrm>
              <a:prstGeom prst="rect">
                <a:avLst/>
              </a:prstGeom>
            </p:spPr>
            <p:txBody>
              <a:bodyPr anchor="ctr" rtlCol="false" tIns="50800" lIns="50800" bIns="50800" rIns="50800"/>
              <a:lstStyle/>
              <a:p>
                <a:pPr algn="ctr">
                  <a:lnSpc>
                    <a:spcPts val="2240"/>
                  </a:lnSpc>
                </a:pPr>
              </a:p>
            </p:txBody>
          </p:sp>
        </p:grpSp>
      </p:grpSp>
      <p:grpSp>
        <p:nvGrpSpPr>
          <p:cNvPr name="Group 52" id="52"/>
          <p:cNvGrpSpPr/>
          <p:nvPr/>
        </p:nvGrpSpPr>
        <p:grpSpPr>
          <a:xfrm rot="0">
            <a:off x="449466" y="8087077"/>
            <a:ext cx="1886365" cy="1886365"/>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7"/>
            </a:solidFill>
          </p:spPr>
        </p:sp>
        <p:sp>
          <p:nvSpPr>
            <p:cNvPr name="TextBox 54" id="54"/>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55" id="55"/>
          <p:cNvGrpSpPr/>
          <p:nvPr/>
        </p:nvGrpSpPr>
        <p:grpSpPr>
          <a:xfrm rot="0">
            <a:off x="2335831" y="8177852"/>
            <a:ext cx="14704137" cy="1704814"/>
            <a:chOff x="0" y="0"/>
            <a:chExt cx="3789680" cy="439380"/>
          </a:xfrm>
        </p:grpSpPr>
        <p:sp>
          <p:nvSpPr>
            <p:cNvPr name="Freeform 56" id="56"/>
            <p:cNvSpPr/>
            <p:nvPr/>
          </p:nvSpPr>
          <p:spPr>
            <a:xfrm flipH="false" flipV="false" rot="0">
              <a:off x="0" y="0"/>
              <a:ext cx="3789680" cy="439380"/>
            </a:xfrm>
            <a:custGeom>
              <a:avLst/>
              <a:gdLst/>
              <a:ahLst/>
              <a:cxnLst/>
              <a:rect r="r" b="b" t="t" l="l"/>
              <a:pathLst>
                <a:path h="439380" w="3789680">
                  <a:moveTo>
                    <a:pt x="7898" y="0"/>
                  </a:moveTo>
                  <a:lnTo>
                    <a:pt x="3781783" y="0"/>
                  </a:lnTo>
                  <a:cubicBezTo>
                    <a:pt x="3786144" y="0"/>
                    <a:pt x="3789680" y="3536"/>
                    <a:pt x="3789680" y="7898"/>
                  </a:cubicBezTo>
                  <a:lnTo>
                    <a:pt x="3789680" y="431482"/>
                  </a:lnTo>
                  <a:cubicBezTo>
                    <a:pt x="3789680" y="433577"/>
                    <a:pt x="3788848" y="435585"/>
                    <a:pt x="3787367" y="437067"/>
                  </a:cubicBezTo>
                  <a:cubicBezTo>
                    <a:pt x="3785886" y="438548"/>
                    <a:pt x="3783877" y="439380"/>
                    <a:pt x="3781783" y="439380"/>
                  </a:cubicBezTo>
                  <a:lnTo>
                    <a:pt x="7898" y="439380"/>
                  </a:lnTo>
                  <a:cubicBezTo>
                    <a:pt x="5803" y="439380"/>
                    <a:pt x="3794" y="438548"/>
                    <a:pt x="2313" y="437067"/>
                  </a:cubicBezTo>
                  <a:cubicBezTo>
                    <a:pt x="832" y="435585"/>
                    <a:pt x="0" y="433577"/>
                    <a:pt x="0" y="431482"/>
                  </a:cubicBezTo>
                  <a:lnTo>
                    <a:pt x="0" y="7898"/>
                  </a:lnTo>
                  <a:cubicBezTo>
                    <a:pt x="0" y="5803"/>
                    <a:pt x="832" y="3794"/>
                    <a:pt x="2313" y="2313"/>
                  </a:cubicBezTo>
                  <a:cubicBezTo>
                    <a:pt x="3794" y="832"/>
                    <a:pt x="5803" y="0"/>
                    <a:pt x="7898" y="0"/>
                  </a:cubicBezTo>
                  <a:close/>
                </a:path>
              </a:pathLst>
            </a:custGeom>
            <a:solidFill>
              <a:srgbClr val="F6F6F7"/>
            </a:solidFill>
          </p:spPr>
        </p:sp>
        <p:sp>
          <p:nvSpPr>
            <p:cNvPr name="TextBox 57" id="57"/>
            <p:cNvSpPr txBox="true"/>
            <p:nvPr/>
          </p:nvSpPr>
          <p:spPr>
            <a:xfrm>
              <a:off x="0" y="-28575"/>
              <a:ext cx="3789680" cy="467955"/>
            </a:xfrm>
            <a:prstGeom prst="rect">
              <a:avLst/>
            </a:prstGeom>
          </p:spPr>
          <p:txBody>
            <a:bodyPr anchor="ctr" rtlCol="false" tIns="50800" lIns="50800" bIns="50800" rIns="50800"/>
            <a:lstStyle/>
            <a:p>
              <a:pPr algn="ctr">
                <a:lnSpc>
                  <a:spcPts val="2239"/>
                </a:lnSpc>
              </a:pPr>
            </a:p>
          </p:txBody>
        </p:sp>
      </p:grpSp>
      <p:sp>
        <p:nvSpPr>
          <p:cNvPr name="TextBox 58" id="58"/>
          <p:cNvSpPr txBox="true"/>
          <p:nvPr/>
        </p:nvSpPr>
        <p:spPr>
          <a:xfrm rot="0">
            <a:off x="3109052" y="2035099"/>
            <a:ext cx="12569872" cy="1758950"/>
          </a:xfrm>
          <a:prstGeom prst="rect">
            <a:avLst/>
          </a:prstGeom>
        </p:spPr>
        <p:txBody>
          <a:bodyPr anchor="t" rtlCol="false" tIns="0" lIns="0" bIns="0" rIns="0">
            <a:spAutoFit/>
          </a:bodyPr>
          <a:lstStyle/>
          <a:p>
            <a:pPr algn="just">
              <a:lnSpc>
                <a:spcPts val="2800"/>
              </a:lnSpc>
            </a:pPr>
            <a:r>
              <a:rPr lang="en-US" sz="2000">
                <a:solidFill>
                  <a:srgbClr val="FF6F09"/>
                </a:solidFill>
                <a:latin typeface="Canva Sans Bold"/>
              </a:rPr>
              <a:t>Inventory and Operation Optimization: </a:t>
            </a:r>
            <a:r>
              <a:rPr lang="en-US" sz="2000">
                <a:solidFill>
                  <a:srgbClr val="040506"/>
                </a:solidFill>
                <a:latin typeface="Canva Sans Bold"/>
              </a:rPr>
              <a:t>Utilizing the output, we can streamline our inventory management, allocate labor resources effectively, and enhance our supply chain efficiency. This strategic approach enables us to align our resources with customer demands, ensuring a seamless and efficient operation that meets the needs of our busy hours.</a:t>
            </a:r>
          </a:p>
          <a:p>
            <a:pPr algn="just">
              <a:lnSpc>
                <a:spcPts val="2800"/>
              </a:lnSpc>
            </a:pPr>
          </a:p>
        </p:txBody>
      </p:sp>
      <p:sp>
        <p:nvSpPr>
          <p:cNvPr name="TextBox 59" id="59"/>
          <p:cNvSpPr txBox="true"/>
          <p:nvPr/>
        </p:nvSpPr>
        <p:spPr>
          <a:xfrm rot="0">
            <a:off x="3961503" y="3861962"/>
            <a:ext cx="12196001" cy="115573"/>
          </a:xfrm>
          <a:prstGeom prst="rect">
            <a:avLst/>
          </a:prstGeom>
        </p:spPr>
        <p:txBody>
          <a:bodyPr anchor="t" rtlCol="false" tIns="0" lIns="0" bIns="0" rIns="0">
            <a:spAutoFit/>
          </a:bodyPr>
          <a:lstStyle/>
          <a:p>
            <a:pPr algn="ctr">
              <a:lnSpc>
                <a:spcPts val="994"/>
              </a:lnSpc>
            </a:pPr>
          </a:p>
        </p:txBody>
      </p:sp>
      <p:pic>
        <p:nvPicPr>
          <p:cNvPr name="Picture 60" id="60"/>
          <p:cNvPicPr>
            <a:picLocks noChangeAspect="true"/>
          </p:cNvPicPr>
          <p:nvPr/>
        </p:nvPicPr>
        <p:blipFill>
          <a:blip r:embed="rId10"/>
          <a:stretch>
            <a:fillRect/>
          </a:stretch>
        </p:blipFill>
        <p:spPr>
          <a:xfrm rot="0">
            <a:off x="506698" y="8144309"/>
            <a:ext cx="1771901" cy="1771901"/>
          </a:xfrm>
          <a:prstGeom prst="rect">
            <a:avLst/>
          </a:prstGeom>
        </p:spPr>
      </p:pic>
      <p:grpSp>
        <p:nvGrpSpPr>
          <p:cNvPr name="Group 61" id="61"/>
          <p:cNvGrpSpPr/>
          <p:nvPr/>
        </p:nvGrpSpPr>
        <p:grpSpPr>
          <a:xfrm rot="0">
            <a:off x="1190043" y="9116242"/>
            <a:ext cx="460568" cy="455152"/>
            <a:chOff x="0" y="0"/>
            <a:chExt cx="614091" cy="606869"/>
          </a:xfrm>
        </p:grpSpPr>
        <p:grpSp>
          <p:nvGrpSpPr>
            <p:cNvPr name="Group 62" id="62"/>
            <p:cNvGrpSpPr/>
            <p:nvPr/>
          </p:nvGrpSpPr>
          <p:grpSpPr>
            <a:xfrm rot="0">
              <a:off x="35313" y="0"/>
              <a:ext cx="543464" cy="543464"/>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D0BC"/>
              </a:solidFill>
            </p:spPr>
          </p:sp>
          <p:sp>
            <p:nvSpPr>
              <p:cNvPr name="TextBox 64" id="64"/>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65" id="65"/>
            <p:cNvGrpSpPr/>
            <p:nvPr/>
          </p:nvGrpSpPr>
          <p:grpSpPr>
            <a:xfrm rot="-10800000">
              <a:off x="0" y="176660"/>
              <a:ext cx="614091" cy="430209"/>
              <a:chOff x="0" y="0"/>
              <a:chExt cx="812800" cy="569418"/>
            </a:xfrm>
          </p:grpSpPr>
          <p:sp>
            <p:nvSpPr>
              <p:cNvPr name="Freeform 66" id="66"/>
              <p:cNvSpPr/>
              <p:nvPr/>
            </p:nvSpPr>
            <p:spPr>
              <a:xfrm flipH="false" flipV="false" rot="0">
                <a:off x="22230" y="0"/>
                <a:ext cx="768340" cy="544207"/>
              </a:xfrm>
              <a:custGeom>
                <a:avLst/>
                <a:gdLst/>
                <a:ahLst/>
                <a:cxnLst/>
                <a:rect r="r" b="b" t="t" l="l"/>
                <a:pathLst>
                  <a:path h="544207" w="768340">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name="TextBox 67" id="67"/>
              <p:cNvSpPr txBox="true"/>
              <p:nvPr/>
            </p:nvSpPr>
            <p:spPr>
              <a:xfrm>
                <a:off x="127000" y="12098"/>
                <a:ext cx="558800" cy="292947"/>
              </a:xfrm>
              <a:prstGeom prst="rect">
                <a:avLst/>
              </a:prstGeom>
            </p:spPr>
            <p:txBody>
              <a:bodyPr anchor="ctr" rtlCol="false" tIns="50800" lIns="50800" bIns="50800" rIns="50800"/>
              <a:lstStyle/>
              <a:p>
                <a:pPr algn="ctr">
                  <a:lnSpc>
                    <a:spcPts val="2240"/>
                  </a:lnSpc>
                </a:pPr>
              </a:p>
            </p:txBody>
          </p:sp>
        </p:grpSp>
      </p:grpSp>
      <p:sp>
        <p:nvSpPr>
          <p:cNvPr name="TextBox 68" id="68"/>
          <p:cNvSpPr txBox="true"/>
          <p:nvPr/>
        </p:nvSpPr>
        <p:spPr>
          <a:xfrm rot="0">
            <a:off x="3109052" y="4063074"/>
            <a:ext cx="12569872" cy="1298502"/>
          </a:xfrm>
          <a:prstGeom prst="rect">
            <a:avLst/>
          </a:prstGeom>
        </p:spPr>
        <p:txBody>
          <a:bodyPr anchor="t" rtlCol="false" tIns="0" lIns="0" bIns="0" rIns="0">
            <a:spAutoFit/>
          </a:bodyPr>
          <a:lstStyle/>
          <a:p>
            <a:pPr algn="just">
              <a:lnSpc>
                <a:spcPts val="2607"/>
              </a:lnSpc>
              <a:spcBef>
                <a:spcPct val="0"/>
              </a:spcBef>
            </a:pPr>
            <a:r>
              <a:rPr lang="en-US" sz="2005">
                <a:solidFill>
                  <a:srgbClr val="FF6F09"/>
                </a:solidFill>
                <a:latin typeface="Canva Sans Bold"/>
              </a:rPr>
              <a:t>Labour Force Scheduling: </a:t>
            </a:r>
            <a:r>
              <a:rPr lang="en-US" sz="2005">
                <a:solidFill>
                  <a:srgbClr val="000000"/>
                </a:solidFill>
                <a:latin typeface="Canva Sans Bold"/>
              </a:rPr>
              <a:t>We were able to generate the busiest time of each day. During the weekdays, the busiest time for the customers to place an order is between 10am - 3pm, while on the weekends, the customers often place orders at 2pm. Thus, we can organize the labor force of the market and have their schedule working around our busiest time.</a:t>
            </a:r>
          </a:p>
        </p:txBody>
      </p:sp>
      <p:sp>
        <p:nvSpPr>
          <p:cNvPr name="TextBox 69" id="69"/>
          <p:cNvSpPr txBox="true"/>
          <p:nvPr/>
        </p:nvSpPr>
        <p:spPr>
          <a:xfrm rot="0">
            <a:off x="3109052" y="6266562"/>
            <a:ext cx="12569872" cy="974652"/>
          </a:xfrm>
          <a:prstGeom prst="rect">
            <a:avLst/>
          </a:prstGeom>
        </p:spPr>
        <p:txBody>
          <a:bodyPr anchor="t" rtlCol="false" tIns="0" lIns="0" bIns="0" rIns="0">
            <a:spAutoFit/>
          </a:bodyPr>
          <a:lstStyle/>
          <a:p>
            <a:pPr algn="just">
              <a:lnSpc>
                <a:spcPts val="2607"/>
              </a:lnSpc>
              <a:spcBef>
                <a:spcPct val="0"/>
              </a:spcBef>
            </a:pPr>
            <a:r>
              <a:rPr lang="en-US" sz="2005">
                <a:solidFill>
                  <a:srgbClr val="FF6F09"/>
                </a:solidFill>
                <a:latin typeface="Canva Sans Bold"/>
              </a:rPr>
              <a:t>Inventory and Supply Chain Management: </a:t>
            </a:r>
            <a:r>
              <a:rPr lang="en-US" sz="2005">
                <a:solidFill>
                  <a:srgbClr val="040506"/>
                </a:solidFill>
                <a:latin typeface="Canva Sans Bold"/>
              </a:rPr>
              <a:t>In addition, understanding which products receive the most orders, and which departments and aisles get the most traffic during rush hours, allows us to organize storage/inventory and the supply chain with suppliers more efficiently and reasonably.</a:t>
            </a:r>
          </a:p>
        </p:txBody>
      </p:sp>
      <p:sp>
        <p:nvSpPr>
          <p:cNvPr name="TextBox 70" id="70"/>
          <p:cNvSpPr txBox="true"/>
          <p:nvPr/>
        </p:nvSpPr>
        <p:spPr>
          <a:xfrm rot="0">
            <a:off x="3109052" y="8452703"/>
            <a:ext cx="12569872" cy="974652"/>
          </a:xfrm>
          <a:prstGeom prst="rect">
            <a:avLst/>
          </a:prstGeom>
        </p:spPr>
        <p:txBody>
          <a:bodyPr anchor="t" rtlCol="false" tIns="0" lIns="0" bIns="0" rIns="0">
            <a:spAutoFit/>
          </a:bodyPr>
          <a:lstStyle/>
          <a:p>
            <a:pPr algn="just">
              <a:lnSpc>
                <a:spcPts val="2607"/>
              </a:lnSpc>
              <a:spcBef>
                <a:spcPct val="0"/>
              </a:spcBef>
            </a:pPr>
            <a:r>
              <a:rPr lang="en-US" sz="2005">
                <a:solidFill>
                  <a:srgbClr val="FF6F09"/>
                </a:solidFill>
                <a:latin typeface="Canva Sans Bold"/>
              </a:rPr>
              <a:t>For example,</a:t>
            </a:r>
            <a:r>
              <a:rPr lang="en-US" sz="2005">
                <a:solidFill>
                  <a:srgbClr val="000000"/>
                </a:solidFill>
                <a:latin typeface="Canva Sans Bold"/>
              </a:rPr>
              <a:t> during the peak hour on Sunday, there are more than 30,000+ orders that contain fresh fruits. We can provide a better working schedule of the employees on the fresh fruits aisle during the time.</a:t>
            </a:r>
          </a:p>
        </p:txBody>
      </p:sp>
      <p:sp>
        <p:nvSpPr>
          <p:cNvPr name="Freeform 71" id="71"/>
          <p:cNvSpPr/>
          <p:nvPr/>
        </p:nvSpPr>
        <p:spPr>
          <a:xfrm flipH="false" flipV="false" rot="0">
            <a:off x="17573368" y="3207156"/>
            <a:ext cx="2776415" cy="1519456"/>
          </a:xfrm>
          <a:custGeom>
            <a:avLst/>
            <a:gdLst/>
            <a:ahLst/>
            <a:cxnLst/>
            <a:rect r="r" b="b" t="t" l="l"/>
            <a:pathLst>
              <a:path h="1519456" w="2776415">
                <a:moveTo>
                  <a:pt x="0" y="0"/>
                </a:moveTo>
                <a:lnTo>
                  <a:pt x="2776415" y="0"/>
                </a:lnTo>
                <a:lnTo>
                  <a:pt x="2776415" y="1519457"/>
                </a:lnTo>
                <a:lnTo>
                  <a:pt x="0" y="1519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2" id="72"/>
          <p:cNvSpPr txBox="true"/>
          <p:nvPr/>
        </p:nvSpPr>
        <p:spPr>
          <a:xfrm rot="0">
            <a:off x="535969" y="95250"/>
            <a:ext cx="1711549" cy="933450"/>
          </a:xfrm>
          <a:prstGeom prst="rect">
            <a:avLst/>
          </a:prstGeom>
        </p:spPr>
        <p:txBody>
          <a:bodyPr anchor="t" rtlCol="false" tIns="0" lIns="0" bIns="0" rIns="0">
            <a:spAutoFit/>
          </a:bodyPr>
          <a:lstStyle/>
          <a:p>
            <a:pPr algn="ctr">
              <a:lnSpc>
                <a:spcPts val="6900"/>
              </a:lnSpc>
            </a:pPr>
            <a:r>
              <a:rPr lang="en-US" sz="5000" spc="490">
                <a:solidFill>
                  <a:srgbClr val="FFFFFF"/>
                </a:solidFill>
                <a:latin typeface="Codec Pro ExtraBold"/>
              </a:rPr>
              <a:t>BQ2</a:t>
            </a:r>
          </a:p>
        </p:txBody>
      </p:sp>
      <p:sp>
        <p:nvSpPr>
          <p:cNvPr name="Freeform 73" id="73"/>
          <p:cNvSpPr/>
          <p:nvPr/>
        </p:nvSpPr>
        <p:spPr>
          <a:xfrm flipH="false" flipV="false" rot="0">
            <a:off x="15678923" y="8118690"/>
            <a:ext cx="2376110" cy="1899338"/>
          </a:xfrm>
          <a:custGeom>
            <a:avLst/>
            <a:gdLst/>
            <a:ahLst/>
            <a:cxnLst/>
            <a:rect r="r" b="b" t="t" l="l"/>
            <a:pathLst>
              <a:path h="1899338" w="2376110">
                <a:moveTo>
                  <a:pt x="0" y="0"/>
                </a:moveTo>
                <a:lnTo>
                  <a:pt x="2376111" y="0"/>
                </a:lnTo>
                <a:lnTo>
                  <a:pt x="2376111" y="1899338"/>
                </a:lnTo>
                <a:lnTo>
                  <a:pt x="0" y="1899338"/>
                </a:lnTo>
                <a:lnTo>
                  <a:pt x="0" y="0"/>
                </a:lnTo>
                <a:close/>
              </a:path>
            </a:pathLst>
          </a:custGeom>
          <a:blipFill>
            <a:blip r:embed="rId11"/>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105555" y="3510346"/>
            <a:ext cx="380297" cy="362766"/>
            <a:chOff x="0" y="0"/>
            <a:chExt cx="587326" cy="560252"/>
          </a:xfrm>
        </p:grpSpPr>
        <p:sp>
          <p:nvSpPr>
            <p:cNvPr name="Freeform 4" id="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5" id="5"/>
          <p:cNvGrpSpPr/>
          <p:nvPr/>
        </p:nvGrpSpPr>
        <p:grpSpPr>
          <a:xfrm rot="0">
            <a:off x="-528002" y="0"/>
            <a:ext cx="18816002" cy="1331596"/>
            <a:chOff x="0" y="0"/>
            <a:chExt cx="4955655" cy="350709"/>
          </a:xfrm>
        </p:grpSpPr>
        <p:sp>
          <p:nvSpPr>
            <p:cNvPr name="Freeform 6" id="6"/>
            <p:cNvSpPr/>
            <p:nvPr/>
          </p:nvSpPr>
          <p:spPr>
            <a:xfrm flipH="false" flipV="false" rot="0">
              <a:off x="0" y="0"/>
              <a:ext cx="4955655" cy="350709"/>
            </a:xfrm>
            <a:custGeom>
              <a:avLst/>
              <a:gdLst/>
              <a:ahLst/>
              <a:cxnLst/>
              <a:rect r="r" b="b" t="t" l="l"/>
              <a:pathLst>
                <a:path h="350709" w="4955655">
                  <a:moveTo>
                    <a:pt x="0" y="0"/>
                  </a:moveTo>
                  <a:lnTo>
                    <a:pt x="4955655" y="0"/>
                  </a:lnTo>
                  <a:lnTo>
                    <a:pt x="4955655" y="350709"/>
                  </a:lnTo>
                  <a:lnTo>
                    <a:pt x="0" y="350709"/>
                  </a:lnTo>
                  <a:close/>
                </a:path>
              </a:pathLst>
            </a:custGeom>
            <a:solidFill>
              <a:srgbClr val="1C5739"/>
            </a:solidFill>
          </p:spPr>
        </p:sp>
        <p:sp>
          <p:nvSpPr>
            <p:cNvPr name="TextBox 7" id="7"/>
            <p:cNvSpPr txBox="true"/>
            <p:nvPr/>
          </p:nvSpPr>
          <p:spPr>
            <a:xfrm>
              <a:off x="0" y="-19050"/>
              <a:ext cx="4955655" cy="369759"/>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8435419" y="1355253"/>
            <a:ext cx="1720101" cy="2064402"/>
            <a:chOff x="0" y="0"/>
            <a:chExt cx="2656504" cy="3188238"/>
          </a:xfrm>
        </p:grpSpPr>
        <p:sp>
          <p:nvSpPr>
            <p:cNvPr name="Freeform 9" id="9"/>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0" id="10"/>
          <p:cNvSpPr/>
          <p:nvPr/>
        </p:nvSpPr>
        <p:spPr>
          <a:xfrm flipH="false" flipV="false" rot="0">
            <a:off x="8836955" y="1578097"/>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1474751" y="3510346"/>
            <a:ext cx="380297" cy="362766"/>
            <a:chOff x="0" y="0"/>
            <a:chExt cx="587326" cy="560252"/>
          </a:xfrm>
        </p:grpSpPr>
        <p:sp>
          <p:nvSpPr>
            <p:cNvPr name="Freeform 12" id="12"/>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3" id="13"/>
          <p:cNvGrpSpPr/>
          <p:nvPr/>
        </p:nvGrpSpPr>
        <p:grpSpPr>
          <a:xfrm rot="0">
            <a:off x="10804615" y="1355253"/>
            <a:ext cx="1720101" cy="2064402"/>
            <a:chOff x="0" y="0"/>
            <a:chExt cx="2656504" cy="3188238"/>
          </a:xfrm>
        </p:grpSpPr>
        <p:sp>
          <p:nvSpPr>
            <p:cNvPr name="Freeform 14" id="14"/>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5" id="15"/>
          <p:cNvGrpSpPr/>
          <p:nvPr/>
        </p:nvGrpSpPr>
        <p:grpSpPr>
          <a:xfrm rot="0">
            <a:off x="13842043" y="3510346"/>
            <a:ext cx="380297" cy="362766"/>
            <a:chOff x="0" y="0"/>
            <a:chExt cx="587326" cy="560252"/>
          </a:xfrm>
        </p:grpSpPr>
        <p:sp>
          <p:nvSpPr>
            <p:cNvPr name="Freeform 16" id="16"/>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7" id="17"/>
          <p:cNvGrpSpPr/>
          <p:nvPr/>
        </p:nvGrpSpPr>
        <p:grpSpPr>
          <a:xfrm rot="0">
            <a:off x="13171907" y="1355253"/>
            <a:ext cx="1720101" cy="2064402"/>
            <a:chOff x="0" y="0"/>
            <a:chExt cx="2656504" cy="3188238"/>
          </a:xfrm>
        </p:grpSpPr>
        <p:sp>
          <p:nvSpPr>
            <p:cNvPr name="Freeform 18" id="18"/>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9" id="19"/>
          <p:cNvGrpSpPr/>
          <p:nvPr/>
        </p:nvGrpSpPr>
        <p:grpSpPr>
          <a:xfrm rot="0">
            <a:off x="16209335" y="3510346"/>
            <a:ext cx="380297" cy="362766"/>
            <a:chOff x="0" y="0"/>
            <a:chExt cx="587326" cy="560252"/>
          </a:xfrm>
        </p:grpSpPr>
        <p:sp>
          <p:nvSpPr>
            <p:cNvPr name="Freeform 20" id="20"/>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21" id="21"/>
          <p:cNvGrpSpPr/>
          <p:nvPr/>
        </p:nvGrpSpPr>
        <p:grpSpPr>
          <a:xfrm rot="0">
            <a:off x="15539199" y="1355253"/>
            <a:ext cx="1720101" cy="2064402"/>
            <a:chOff x="0" y="0"/>
            <a:chExt cx="2656504" cy="3188238"/>
          </a:xfrm>
        </p:grpSpPr>
        <p:sp>
          <p:nvSpPr>
            <p:cNvPr name="Freeform 22" id="22"/>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3" id="23"/>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9295703" y="3968362"/>
            <a:ext cx="7205809" cy="6013871"/>
          </a:xfrm>
          <a:custGeom>
            <a:avLst/>
            <a:gdLst/>
            <a:ahLst/>
            <a:cxnLst/>
            <a:rect r="r" b="b" t="t" l="l"/>
            <a:pathLst>
              <a:path h="6013871" w="7205809">
                <a:moveTo>
                  <a:pt x="0" y="0"/>
                </a:moveTo>
                <a:lnTo>
                  <a:pt x="7205809" y="0"/>
                </a:lnTo>
                <a:lnTo>
                  <a:pt x="7205809" y="6013871"/>
                </a:lnTo>
                <a:lnTo>
                  <a:pt x="0" y="6013871"/>
                </a:lnTo>
                <a:lnTo>
                  <a:pt x="0" y="0"/>
                </a:lnTo>
                <a:close/>
              </a:path>
            </a:pathLst>
          </a:custGeom>
          <a:blipFill>
            <a:blip r:embed="rId11"/>
            <a:stretch>
              <a:fillRect l="0" t="0" r="0" b="0"/>
            </a:stretch>
          </a:blipFill>
        </p:spPr>
      </p:sp>
      <p:graphicFrame>
        <p:nvGraphicFramePr>
          <p:cNvPr name="Table 27" id="27"/>
          <p:cNvGraphicFramePr>
            <a:graphicFrameLocks noGrp="true"/>
          </p:cNvGraphicFramePr>
          <p:nvPr/>
        </p:nvGraphicFramePr>
        <p:xfrm>
          <a:off x="3759666" y="1785294"/>
          <a:ext cx="4028053" cy="8105775"/>
        </p:xfrm>
        <a:graphic>
          <a:graphicData uri="http://schemas.openxmlformats.org/drawingml/2006/table">
            <a:tbl>
              <a:tblPr/>
              <a:tblGrid>
                <a:gridCol w="1867148"/>
                <a:gridCol w="2160906"/>
              </a:tblGrid>
              <a:tr h="736889">
                <a:tc>
                  <a:txBody>
                    <a:bodyPr anchor="t" rtlCol="false"/>
                    <a:lstStyle/>
                    <a:p>
                      <a:pPr algn="ctr">
                        <a:lnSpc>
                          <a:spcPts val="2239"/>
                        </a:lnSpc>
                        <a:defRPr/>
                      </a:pPr>
                      <a:r>
                        <a:rPr lang="en-US" sz="1599">
                          <a:solidFill>
                            <a:srgbClr val="000000"/>
                          </a:solidFill>
                          <a:latin typeface="Canva Sans Bold"/>
                        </a:rPr>
                        <a:t>Order_number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ctr">
                        <a:lnSpc>
                          <a:spcPts val="2239"/>
                        </a:lnSpc>
                        <a:defRPr/>
                      </a:pPr>
                      <a:r>
                        <a:rPr lang="en-US" sz="1599">
                          <a:solidFill>
                            <a:srgbClr val="000000"/>
                          </a:solidFill>
                          <a:latin typeface="Canva Sans Bold"/>
                        </a:rPr>
                        <a:t>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r>
              <a:tr h="736889">
                <a:tc>
                  <a:txBody>
                    <a:bodyPr anchor="t" rtlCol="false"/>
                    <a:lstStyle/>
                    <a:p>
                      <a:pPr algn="ctr">
                        <a:lnSpc>
                          <a:spcPts val="2239"/>
                        </a:lnSpc>
                        <a:defRPr/>
                      </a:pPr>
                      <a:r>
                        <a:rPr lang="en-US" sz="1599">
                          <a:solidFill>
                            <a:srgbClr val="000000"/>
                          </a:solidFill>
                          <a:latin typeface="Canva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867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6889">
                <a:tc>
                  <a:txBody>
                    <a:bodyPr anchor="t" rtlCol="false"/>
                    <a:lstStyle/>
                    <a:p>
                      <a:pPr algn="ctr">
                        <a:lnSpc>
                          <a:spcPts val="2239"/>
                        </a:lnSpc>
                        <a:defRPr/>
                      </a:pPr>
                      <a:r>
                        <a:rPr lang="en-US" sz="1599">
                          <a:solidFill>
                            <a:srgbClr val="000000"/>
                          </a:solidFill>
                          <a:latin typeface="Canva Sans"/>
                        </a:rPr>
                        <a:t>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1405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6889">
                <a:tc>
                  <a:txBody>
                    <a:bodyPr anchor="t" rtlCol="false"/>
                    <a:lstStyle/>
                    <a:p>
                      <a:pPr algn="ctr">
                        <a:lnSpc>
                          <a:spcPts val="2239"/>
                        </a:lnSpc>
                        <a:defRPr/>
                      </a:pPr>
                      <a:r>
                        <a:rPr lang="en-US" sz="1599">
                          <a:solidFill>
                            <a:srgbClr val="000000"/>
                          </a:solidFill>
                          <a:latin typeface="Canva Sans"/>
                        </a:rPr>
                        <a:t>98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1452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6889">
                <a:tc>
                  <a:txBody>
                    <a:bodyPr anchor="t" rtlCol="false"/>
                    <a:lstStyle/>
                    <a:p>
                      <a:pPr algn="ctr">
                        <a:lnSpc>
                          <a:spcPts val="2239"/>
                        </a:lnSpc>
                        <a:defRPr/>
                      </a:pPr>
                      <a:r>
                        <a:rPr lang="en-US" sz="1599">
                          <a:solidFill>
                            <a:srgbClr val="000000"/>
                          </a:solidFill>
                          <a:latin typeface="Canva Sans"/>
                        </a:rPr>
                        <a:t>97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1501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6889">
                <a:tc>
                  <a:txBody>
                    <a:bodyPr anchor="t" rtlCol="false"/>
                    <a:lstStyle/>
                    <a:p>
                      <a:pPr algn="ctr">
                        <a:lnSpc>
                          <a:spcPts val="2239"/>
                        </a:lnSpc>
                        <a:defRPr/>
                      </a:pPr>
                      <a:r>
                        <a:rPr lang="en-US" sz="1599">
                          <a:solidFill>
                            <a:srgbClr val="000000"/>
                          </a:solidFill>
                          <a:latin typeface="Canva Sans"/>
                        </a:rPr>
                        <a:t>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1569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6889">
                <a:tc>
                  <a:txBody>
                    <a:bodyPr anchor="t" rtlCol="false"/>
                    <a:lstStyle/>
                    <a:p>
                      <a:pPr algn="ctr">
                        <a:lnSpc>
                          <a:spcPts val="2239"/>
                        </a:lnSpc>
                        <a:defRPr/>
                      </a:pPr>
                      <a:r>
                        <a:rPr lang="en-US" sz="1599">
                          <a:solidFill>
                            <a:srgbClr val="000000"/>
                          </a:solidFill>
                          <a:latin typeface="Canva Sans"/>
                        </a:rPr>
                        <a:t>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1631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6889">
                <a:tc>
                  <a:txBody>
                    <a:bodyPr anchor="t" rtlCol="false"/>
                    <a:lstStyle/>
                    <a:p>
                      <a:pPr algn="ctr">
                        <a:lnSpc>
                          <a:spcPts val="2239"/>
                        </a:lnSpc>
                        <a:defRPr/>
                      </a:pPr>
                      <a:r>
                        <a:rPr lang="en-US" sz="1599">
                          <a:solidFill>
                            <a:srgbClr val="000000"/>
                          </a:solidFill>
                          <a:latin typeface="Canva Sans"/>
                        </a:rPr>
                        <a:t>94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1695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6889">
                <a:tc>
                  <a:txBody>
                    <a:bodyPr anchor="t" rtlCol="false"/>
                    <a:lstStyle/>
                    <a:p>
                      <a:pPr algn="ctr">
                        <a:lnSpc>
                          <a:spcPts val="2239"/>
                        </a:lnSpc>
                        <a:defRPr/>
                      </a:pPr>
                      <a:r>
                        <a:rPr lang="en-US" sz="1599">
                          <a:solidFill>
                            <a:srgbClr val="000000"/>
                          </a:solidFill>
                          <a:latin typeface="Canva Sans"/>
                        </a:rPr>
                        <a:t>93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1746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6889">
                <a:tc>
                  <a:txBody>
                    <a:bodyPr anchor="t" rtlCol="false"/>
                    <a:lstStyle/>
                    <a:p>
                      <a:pPr algn="ctr">
                        <a:lnSpc>
                          <a:spcPts val="2239"/>
                        </a:lnSpc>
                        <a:defRPr/>
                      </a:pPr>
                      <a:r>
                        <a:rPr lang="en-US" sz="1599">
                          <a:solidFill>
                            <a:srgbClr val="000000"/>
                          </a:solidFill>
                          <a:latin typeface="Canva Sans"/>
                        </a:rPr>
                        <a:t>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1819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6889">
                <a:tc>
                  <a:txBody>
                    <a:bodyPr anchor="t" rtlCol="false"/>
                    <a:lstStyle/>
                    <a:p>
                      <a:pPr algn="ctr">
                        <a:lnSpc>
                          <a:spcPts val="2239"/>
                        </a:lnSpc>
                        <a:defRPr/>
                      </a:pPr>
                      <a:r>
                        <a:rPr lang="en-US" sz="1599">
                          <a:solidFill>
                            <a:srgbClr val="000000"/>
                          </a:solidFill>
                          <a:latin typeface="Canva Sans"/>
                        </a:rPr>
                        <a:t>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anva Sans"/>
                        </a:rPr>
                        <a:t>1888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28" id="28"/>
          <p:cNvSpPr/>
          <p:nvPr/>
        </p:nvSpPr>
        <p:spPr>
          <a:xfrm flipH="false" flipV="false" rot="0">
            <a:off x="215538" y="6380369"/>
            <a:ext cx="3259935" cy="3118812"/>
          </a:xfrm>
          <a:custGeom>
            <a:avLst/>
            <a:gdLst/>
            <a:ahLst/>
            <a:cxnLst/>
            <a:rect r="r" b="b" t="t" l="l"/>
            <a:pathLst>
              <a:path h="3118812" w="3259935">
                <a:moveTo>
                  <a:pt x="0" y="0"/>
                </a:moveTo>
                <a:lnTo>
                  <a:pt x="3259936" y="0"/>
                </a:lnTo>
                <a:lnTo>
                  <a:pt x="3259936" y="3118812"/>
                </a:lnTo>
                <a:lnTo>
                  <a:pt x="0" y="3118812"/>
                </a:lnTo>
                <a:lnTo>
                  <a:pt x="0" y="0"/>
                </a:lnTo>
                <a:close/>
              </a:path>
            </a:pathLst>
          </a:custGeom>
          <a:blipFill>
            <a:blip r:embed="rId12"/>
            <a:stretch>
              <a:fillRect l="0" t="0" r="0" b="-12565"/>
            </a:stretch>
          </a:blipFill>
        </p:spPr>
      </p:sp>
      <p:sp>
        <p:nvSpPr>
          <p:cNvPr name="TextBox 29" id="29"/>
          <p:cNvSpPr txBox="true"/>
          <p:nvPr/>
        </p:nvSpPr>
        <p:spPr>
          <a:xfrm rot="0">
            <a:off x="235388" y="5086350"/>
            <a:ext cx="3240086" cy="1562580"/>
          </a:xfrm>
          <a:prstGeom prst="rect">
            <a:avLst/>
          </a:prstGeom>
        </p:spPr>
        <p:txBody>
          <a:bodyPr anchor="t" rtlCol="false" tIns="0" lIns="0" bIns="0" rIns="0">
            <a:spAutoFit/>
          </a:bodyPr>
          <a:lstStyle/>
          <a:p>
            <a:pPr algn="ctr">
              <a:lnSpc>
                <a:spcPts val="4183"/>
              </a:lnSpc>
              <a:spcBef>
                <a:spcPct val="0"/>
              </a:spcBef>
            </a:pPr>
            <a:r>
              <a:rPr lang="en-US" sz="2988">
                <a:solidFill>
                  <a:srgbClr val="000000"/>
                </a:solidFill>
                <a:latin typeface="Canva Sans Bold"/>
              </a:rPr>
              <a:t>Who are our loyal</a:t>
            </a:r>
          </a:p>
          <a:p>
            <a:pPr algn="ctr">
              <a:lnSpc>
                <a:spcPts val="4183"/>
              </a:lnSpc>
              <a:spcBef>
                <a:spcPct val="0"/>
              </a:spcBef>
            </a:pPr>
            <a:r>
              <a:rPr lang="en-US" sz="2988">
                <a:solidFill>
                  <a:srgbClr val="000000"/>
                </a:solidFill>
                <a:latin typeface="Canva Sans Bold"/>
              </a:rPr>
              <a:t> customers?</a:t>
            </a:r>
          </a:p>
          <a:p>
            <a:pPr algn="ctr">
              <a:lnSpc>
                <a:spcPts val="4183"/>
              </a:lnSpc>
              <a:spcBef>
                <a:spcPct val="0"/>
              </a:spcBef>
            </a:pPr>
          </a:p>
        </p:txBody>
      </p:sp>
      <p:sp>
        <p:nvSpPr>
          <p:cNvPr name="Freeform 30" id="30"/>
          <p:cNvSpPr/>
          <p:nvPr/>
        </p:nvSpPr>
        <p:spPr>
          <a:xfrm flipH="false" flipV="false" rot="0">
            <a:off x="16399483" y="-1835059"/>
            <a:ext cx="3413156" cy="3413156"/>
          </a:xfrm>
          <a:custGeom>
            <a:avLst/>
            <a:gdLst/>
            <a:ahLst/>
            <a:cxnLst/>
            <a:rect r="r" b="b" t="t" l="l"/>
            <a:pathLst>
              <a:path h="3413156" w="3413156">
                <a:moveTo>
                  <a:pt x="0" y="0"/>
                </a:moveTo>
                <a:lnTo>
                  <a:pt x="3413156" y="0"/>
                </a:lnTo>
                <a:lnTo>
                  <a:pt x="3413156" y="3413156"/>
                </a:lnTo>
                <a:lnTo>
                  <a:pt x="0" y="34131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1" id="31"/>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2" id="32"/>
          <p:cNvSpPr txBox="true"/>
          <p:nvPr/>
        </p:nvSpPr>
        <p:spPr>
          <a:xfrm rot="0">
            <a:off x="545494" y="95250"/>
            <a:ext cx="1711549" cy="933450"/>
          </a:xfrm>
          <a:prstGeom prst="rect">
            <a:avLst/>
          </a:prstGeom>
        </p:spPr>
        <p:txBody>
          <a:bodyPr anchor="t" rtlCol="false" tIns="0" lIns="0" bIns="0" rIns="0">
            <a:spAutoFit/>
          </a:bodyPr>
          <a:lstStyle/>
          <a:p>
            <a:pPr algn="ctr">
              <a:lnSpc>
                <a:spcPts val="6900"/>
              </a:lnSpc>
            </a:pPr>
            <a:r>
              <a:rPr lang="en-US" sz="5000" spc="490">
                <a:solidFill>
                  <a:srgbClr val="FFFFFF"/>
                </a:solidFill>
                <a:latin typeface="Codec Pro ExtraBold"/>
              </a:rPr>
              <a:t>BQ3</a:t>
            </a:r>
          </a:p>
        </p:txBody>
      </p:sp>
      <p:sp>
        <p:nvSpPr>
          <p:cNvPr name="TextBox 33" id="33"/>
          <p:cNvSpPr txBox="true"/>
          <p:nvPr/>
        </p:nvSpPr>
        <p:spPr>
          <a:xfrm rot="0">
            <a:off x="2054507" y="85725"/>
            <a:ext cx="14102095" cy="1041273"/>
          </a:xfrm>
          <a:prstGeom prst="rect">
            <a:avLst/>
          </a:prstGeom>
        </p:spPr>
        <p:txBody>
          <a:bodyPr anchor="t" rtlCol="false" tIns="0" lIns="0" bIns="0" rIns="0">
            <a:spAutoFit/>
          </a:bodyPr>
          <a:lstStyle/>
          <a:p>
            <a:pPr algn="ctr">
              <a:lnSpc>
                <a:spcPts val="7866"/>
              </a:lnSpc>
            </a:pPr>
            <a:r>
              <a:rPr lang="en-US" sz="5700" spc="558">
                <a:solidFill>
                  <a:srgbClr val="FFFFFF"/>
                </a:solidFill>
                <a:latin typeface="Codec Pro ExtraBold"/>
              </a:rPr>
              <a:t>LOYAL CUSTOMER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406687" y="1538131"/>
          <a:ext cx="5043877" cy="8524875"/>
        </p:xfrm>
        <a:graphic>
          <a:graphicData uri="http://schemas.openxmlformats.org/drawingml/2006/table">
            <a:tbl>
              <a:tblPr/>
              <a:tblGrid>
                <a:gridCol w="2580349"/>
                <a:gridCol w="2463528"/>
              </a:tblGrid>
              <a:tr h="966344">
                <a:tc>
                  <a:txBody>
                    <a:bodyPr anchor="t" rtlCol="false"/>
                    <a:lstStyle/>
                    <a:p>
                      <a:pPr algn="l">
                        <a:lnSpc>
                          <a:spcPts val="4059"/>
                        </a:lnSpc>
                        <a:defRPr/>
                      </a:pPr>
                      <a:r>
                        <a:rPr lang="en-US" sz="2899">
                          <a:solidFill>
                            <a:srgbClr val="000000"/>
                          </a:solidFill>
                          <a:latin typeface="Open Sauce Bold"/>
                        </a:rPr>
                        <a:t>User_ID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c>
                  <a:txBody>
                    <a:bodyPr anchor="t" rtlCol="false"/>
                    <a:lstStyle/>
                    <a:p>
                      <a:pPr algn="l">
                        <a:lnSpc>
                          <a:spcPts val="3639"/>
                        </a:lnSpc>
                        <a:defRPr/>
                      </a:pPr>
                      <a:r>
                        <a:rPr lang="en-US" sz="2599">
                          <a:solidFill>
                            <a:srgbClr val="000000"/>
                          </a:solidFill>
                          <a:latin typeface="Open Sauce Bold"/>
                        </a:rPr>
                        <a:t>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9CCDB4"/>
                    </a:solidFill>
                  </a:tcPr>
                </a:tc>
              </a:tr>
              <a:tr h="755853">
                <a:tc>
                  <a:txBody>
                    <a:bodyPr anchor="t" rtlCol="false"/>
                    <a:lstStyle/>
                    <a:p>
                      <a:pPr algn="l">
                        <a:lnSpc>
                          <a:spcPts val="2519"/>
                        </a:lnSpc>
                        <a:defRPr/>
                      </a:pPr>
                      <a:r>
                        <a:rPr lang="en-US" sz="1799">
                          <a:solidFill>
                            <a:srgbClr val="000000"/>
                          </a:solidFill>
                          <a:latin typeface="Open Sauce"/>
                        </a:rPr>
                        <a:t>21 91562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5853">
                <a:tc>
                  <a:txBody>
                    <a:bodyPr anchor="t" rtlCol="false"/>
                    <a:lstStyle/>
                    <a:p>
                      <a:pPr algn="l">
                        <a:lnSpc>
                          <a:spcPts val="2519"/>
                        </a:lnSpc>
                        <a:defRPr/>
                      </a:pPr>
                      <a:r>
                        <a:rPr lang="en-US" sz="1799">
                          <a:solidFill>
                            <a:srgbClr val="000000"/>
                          </a:solidFill>
                          <a:latin typeface="Open Sauce"/>
                        </a:rPr>
                        <a:t>11 024891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5853">
                <a:tc>
                  <a:txBody>
                    <a:bodyPr anchor="t" rtlCol="false"/>
                    <a:lstStyle/>
                    <a:p>
                      <a:pPr algn="l">
                        <a:lnSpc>
                          <a:spcPts val="2519"/>
                        </a:lnSpc>
                        <a:defRPr/>
                      </a:pPr>
                      <a:r>
                        <a:rPr lang="en-US" sz="1799">
                          <a:solidFill>
                            <a:srgbClr val="000000"/>
                          </a:solidFill>
                          <a:latin typeface="Open Sauce"/>
                        </a:rPr>
                        <a:t>11 63097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5853">
                <a:tc>
                  <a:txBody>
                    <a:bodyPr anchor="t" rtlCol="false"/>
                    <a:lstStyle/>
                    <a:p>
                      <a:pPr algn="l">
                        <a:lnSpc>
                          <a:spcPts val="2519"/>
                        </a:lnSpc>
                        <a:defRPr/>
                      </a:pPr>
                      <a:r>
                        <a:rPr lang="en-US" sz="1799">
                          <a:solidFill>
                            <a:srgbClr val="000000"/>
                          </a:solidFill>
                          <a:latin typeface="Open Sauce"/>
                        </a:rPr>
                        <a:t>01 754551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5853">
                <a:tc>
                  <a:txBody>
                    <a:bodyPr anchor="t" rtlCol="false"/>
                    <a:lstStyle/>
                    <a:p>
                      <a:pPr algn="l">
                        <a:lnSpc>
                          <a:spcPts val="2519"/>
                        </a:lnSpc>
                        <a:defRPr/>
                      </a:pPr>
                      <a:r>
                        <a:rPr lang="en-US" sz="1799">
                          <a:solidFill>
                            <a:srgbClr val="000000"/>
                          </a:solidFill>
                          <a:latin typeface="Open Sauce"/>
                        </a:rPr>
                        <a:t>01 669451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5853">
                <a:tc>
                  <a:txBody>
                    <a:bodyPr anchor="t" rtlCol="false"/>
                    <a:lstStyle/>
                    <a:p>
                      <a:pPr algn="l">
                        <a:lnSpc>
                          <a:spcPts val="2519"/>
                        </a:lnSpc>
                        <a:defRPr/>
                      </a:pPr>
                      <a:r>
                        <a:rPr lang="en-US" sz="1799">
                          <a:solidFill>
                            <a:srgbClr val="000000"/>
                          </a:solidFill>
                          <a:latin typeface="Open Sauce"/>
                        </a:rPr>
                        <a:t>01 790551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5853">
                <a:tc>
                  <a:txBody>
                    <a:bodyPr anchor="t" rtlCol="false"/>
                    <a:lstStyle/>
                    <a:p>
                      <a:pPr algn="l">
                        <a:lnSpc>
                          <a:spcPts val="2519"/>
                        </a:lnSpc>
                        <a:defRPr/>
                      </a:pPr>
                      <a:r>
                        <a:rPr lang="en-US" sz="1799">
                          <a:solidFill>
                            <a:srgbClr val="000000"/>
                          </a:solidFill>
                          <a:latin typeface="Open Sauce"/>
                        </a:rPr>
                        <a:t>01 937251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5853">
                <a:tc>
                  <a:txBody>
                    <a:bodyPr anchor="t" rtlCol="false"/>
                    <a:lstStyle/>
                    <a:p>
                      <a:pPr algn="l">
                        <a:lnSpc>
                          <a:spcPts val="2519"/>
                        </a:lnSpc>
                        <a:defRPr/>
                      </a:pPr>
                      <a:r>
                        <a:rPr lang="en-US" sz="1799">
                          <a:solidFill>
                            <a:srgbClr val="000000"/>
                          </a:solidFill>
                          <a:latin typeface="Open Sauce"/>
                        </a:rPr>
                        <a:t>01 088331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5853">
                <a:tc>
                  <a:txBody>
                    <a:bodyPr anchor="t" rtlCol="false"/>
                    <a:lstStyle/>
                    <a:p>
                      <a:pPr algn="l">
                        <a:lnSpc>
                          <a:spcPts val="2519"/>
                        </a:lnSpc>
                        <a:defRPr/>
                      </a:pPr>
                      <a:r>
                        <a:rPr lang="en-US" sz="1799">
                          <a:solidFill>
                            <a:srgbClr val="000000"/>
                          </a:solidFill>
                          <a:latin typeface="Open Sauce"/>
                        </a:rPr>
                        <a:t>01 583541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5853">
                <a:tc>
                  <a:txBody>
                    <a:bodyPr anchor="t" rtlCol="false"/>
                    <a:lstStyle/>
                    <a:p>
                      <a:pPr algn="l">
                        <a:lnSpc>
                          <a:spcPts val="2519"/>
                        </a:lnSpc>
                        <a:defRPr/>
                      </a:pPr>
                      <a:r>
                        <a:rPr lang="en-US" sz="1799">
                          <a:solidFill>
                            <a:srgbClr val="000000"/>
                          </a:solidFill>
                          <a:latin typeface="Open Sauce"/>
                        </a:rPr>
                        <a:t>01 68231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Open Sauce"/>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7901136" y="3860806"/>
            <a:ext cx="9115411" cy="5064117"/>
          </a:xfrm>
          <a:custGeom>
            <a:avLst/>
            <a:gdLst/>
            <a:ahLst/>
            <a:cxnLst/>
            <a:rect r="r" b="b" t="t" l="l"/>
            <a:pathLst>
              <a:path h="5064117" w="9115411">
                <a:moveTo>
                  <a:pt x="0" y="0"/>
                </a:moveTo>
                <a:lnTo>
                  <a:pt x="9115410" y="0"/>
                </a:lnTo>
                <a:lnTo>
                  <a:pt x="9115410" y="5064117"/>
                </a:lnTo>
                <a:lnTo>
                  <a:pt x="0" y="5064117"/>
                </a:lnTo>
                <a:lnTo>
                  <a:pt x="0" y="0"/>
                </a:lnTo>
                <a:close/>
              </a:path>
            </a:pathLst>
          </a:custGeom>
          <a:blipFill>
            <a:blip r:embed="rId2"/>
            <a:stretch>
              <a:fillRect l="0" t="0" r="0" b="0"/>
            </a:stretch>
          </a:blipFill>
        </p:spPr>
      </p:sp>
      <p:grpSp>
        <p:nvGrpSpPr>
          <p:cNvPr name="Group 4" id="4"/>
          <p:cNvGrpSpPr/>
          <p:nvPr/>
        </p:nvGrpSpPr>
        <p:grpSpPr>
          <a:xfrm rot="0">
            <a:off x="-231581" y="-45279"/>
            <a:ext cx="18610975" cy="1402706"/>
            <a:chOff x="0" y="0"/>
            <a:chExt cx="4901656" cy="369437"/>
          </a:xfrm>
        </p:grpSpPr>
        <p:sp>
          <p:nvSpPr>
            <p:cNvPr name="Freeform 5" id="5"/>
            <p:cNvSpPr/>
            <p:nvPr/>
          </p:nvSpPr>
          <p:spPr>
            <a:xfrm flipH="false" flipV="false" rot="0">
              <a:off x="0" y="0"/>
              <a:ext cx="4901656" cy="369437"/>
            </a:xfrm>
            <a:custGeom>
              <a:avLst/>
              <a:gdLst/>
              <a:ahLst/>
              <a:cxnLst/>
              <a:rect r="r" b="b" t="t" l="l"/>
              <a:pathLst>
                <a:path h="369437" w="4901656">
                  <a:moveTo>
                    <a:pt x="0" y="0"/>
                  </a:moveTo>
                  <a:lnTo>
                    <a:pt x="4901656" y="0"/>
                  </a:lnTo>
                  <a:lnTo>
                    <a:pt x="4901656" y="369437"/>
                  </a:lnTo>
                  <a:lnTo>
                    <a:pt x="0" y="369437"/>
                  </a:lnTo>
                  <a:close/>
                </a:path>
              </a:pathLst>
            </a:custGeom>
            <a:solidFill>
              <a:srgbClr val="1C5739"/>
            </a:solidFill>
          </p:spPr>
        </p:sp>
        <p:sp>
          <p:nvSpPr>
            <p:cNvPr name="TextBox 6" id="6"/>
            <p:cNvSpPr txBox="true"/>
            <p:nvPr/>
          </p:nvSpPr>
          <p:spPr>
            <a:xfrm>
              <a:off x="0" y="-19050"/>
              <a:ext cx="4901656" cy="388487"/>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7" id="7"/>
          <p:cNvSpPr/>
          <p:nvPr/>
        </p:nvSpPr>
        <p:spPr>
          <a:xfrm flipH="false" flipV="false" rot="0">
            <a:off x="15281406" y="0"/>
            <a:ext cx="3470281" cy="3470281"/>
          </a:xfrm>
          <a:custGeom>
            <a:avLst/>
            <a:gdLst/>
            <a:ahLst/>
            <a:cxnLst/>
            <a:rect r="r" b="b" t="t" l="l"/>
            <a:pathLst>
              <a:path h="3470281" w="3470281">
                <a:moveTo>
                  <a:pt x="0" y="0"/>
                </a:moveTo>
                <a:lnTo>
                  <a:pt x="3470281" y="0"/>
                </a:lnTo>
                <a:lnTo>
                  <a:pt x="3470281" y="3470281"/>
                </a:lnTo>
                <a:lnTo>
                  <a:pt x="0" y="3470281"/>
                </a:lnTo>
                <a:lnTo>
                  <a:pt x="0" y="0"/>
                </a:lnTo>
                <a:close/>
              </a:path>
            </a:pathLst>
          </a:custGeom>
          <a:blipFill>
            <a:blip r:embed="rId3"/>
            <a:stretch>
              <a:fillRect l="0" t="0" r="0" b="0"/>
            </a:stretch>
          </a:blipFill>
        </p:spPr>
      </p:sp>
      <p:sp>
        <p:nvSpPr>
          <p:cNvPr name="TextBox 8" id="8"/>
          <p:cNvSpPr txBox="true"/>
          <p:nvPr/>
        </p:nvSpPr>
        <p:spPr>
          <a:xfrm rot="0">
            <a:off x="7175850" y="1888311"/>
            <a:ext cx="7380270" cy="1581970"/>
          </a:xfrm>
          <a:prstGeom prst="rect">
            <a:avLst/>
          </a:prstGeom>
        </p:spPr>
        <p:txBody>
          <a:bodyPr anchor="t" rtlCol="false" tIns="0" lIns="0" bIns="0" rIns="0">
            <a:spAutoFit/>
          </a:bodyPr>
          <a:lstStyle/>
          <a:p>
            <a:pPr algn="ctr">
              <a:lnSpc>
                <a:spcPts val="4242"/>
              </a:lnSpc>
              <a:spcBef>
                <a:spcPct val="0"/>
              </a:spcBef>
            </a:pPr>
            <a:r>
              <a:rPr lang="en-US" sz="3263">
                <a:solidFill>
                  <a:srgbClr val="040506"/>
                </a:solidFill>
                <a:latin typeface="Open Sauce Bold"/>
              </a:rPr>
              <a:t>Who takes longer than 25 days apart to make an order?</a:t>
            </a:r>
          </a:p>
          <a:p>
            <a:pPr algn="ctr">
              <a:lnSpc>
                <a:spcPts val="4242"/>
              </a:lnSpc>
              <a:spcBef>
                <a:spcPct val="0"/>
              </a:spcBef>
            </a:pPr>
            <a:r>
              <a:rPr lang="en-US" sz="3263">
                <a:solidFill>
                  <a:srgbClr val="040506"/>
                </a:solidFill>
                <a:latin typeface="Open Sauce Bold"/>
              </a:rPr>
              <a:t>How can we retain them ? </a:t>
            </a:r>
          </a:p>
        </p:txBody>
      </p:sp>
      <p:sp>
        <p:nvSpPr>
          <p:cNvPr name="TextBox 9" id="9"/>
          <p:cNvSpPr txBox="true"/>
          <p:nvPr/>
        </p:nvSpPr>
        <p:spPr>
          <a:xfrm rot="0">
            <a:off x="545494" y="95250"/>
            <a:ext cx="1711549" cy="933450"/>
          </a:xfrm>
          <a:prstGeom prst="rect">
            <a:avLst/>
          </a:prstGeom>
        </p:spPr>
        <p:txBody>
          <a:bodyPr anchor="t" rtlCol="false" tIns="0" lIns="0" bIns="0" rIns="0">
            <a:spAutoFit/>
          </a:bodyPr>
          <a:lstStyle/>
          <a:p>
            <a:pPr algn="ctr">
              <a:lnSpc>
                <a:spcPts val="6900"/>
              </a:lnSpc>
            </a:pPr>
            <a:r>
              <a:rPr lang="en-US" sz="5000" spc="490">
                <a:solidFill>
                  <a:srgbClr val="FFFFFF"/>
                </a:solidFill>
                <a:latin typeface="Codec Pro ExtraBold"/>
              </a:rPr>
              <a:t>BQ3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234382" y="3797930"/>
            <a:ext cx="7669764" cy="6006291"/>
          </a:xfrm>
          <a:custGeom>
            <a:avLst/>
            <a:gdLst/>
            <a:ahLst/>
            <a:cxnLst/>
            <a:rect r="r" b="b" t="t" l="l"/>
            <a:pathLst>
              <a:path h="6006291" w="7669764">
                <a:moveTo>
                  <a:pt x="0" y="0"/>
                </a:moveTo>
                <a:lnTo>
                  <a:pt x="7669763" y="0"/>
                </a:lnTo>
                <a:lnTo>
                  <a:pt x="7669763" y="6006290"/>
                </a:lnTo>
                <a:lnTo>
                  <a:pt x="0" y="6006290"/>
                </a:lnTo>
                <a:lnTo>
                  <a:pt x="0" y="0"/>
                </a:lnTo>
                <a:close/>
              </a:path>
            </a:pathLst>
          </a:custGeom>
          <a:blipFill>
            <a:blip r:embed="rId2"/>
            <a:stretch>
              <a:fillRect l="0" t="0" r="-3117" b="0"/>
            </a:stretch>
          </a:blipFill>
        </p:spPr>
      </p:sp>
      <p:sp>
        <p:nvSpPr>
          <p:cNvPr name="TextBox 3" id="3"/>
          <p:cNvSpPr txBox="true"/>
          <p:nvPr/>
        </p:nvSpPr>
        <p:spPr>
          <a:xfrm rot="0">
            <a:off x="1028700" y="2278510"/>
            <a:ext cx="6149732" cy="5969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Canva Sans Bold"/>
              </a:rPr>
              <a:t>What do they purchase? </a:t>
            </a:r>
          </a:p>
        </p:txBody>
      </p:sp>
      <p:grpSp>
        <p:nvGrpSpPr>
          <p:cNvPr name="Group 4" id="4"/>
          <p:cNvGrpSpPr/>
          <p:nvPr/>
        </p:nvGrpSpPr>
        <p:grpSpPr>
          <a:xfrm rot="0">
            <a:off x="10033794" y="3544132"/>
            <a:ext cx="380297" cy="362766"/>
            <a:chOff x="0" y="0"/>
            <a:chExt cx="587326" cy="560252"/>
          </a:xfrm>
        </p:grpSpPr>
        <p:sp>
          <p:nvSpPr>
            <p:cNvPr name="Freeform 5" id="5"/>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6" id="6"/>
          <p:cNvGrpSpPr/>
          <p:nvPr/>
        </p:nvGrpSpPr>
        <p:grpSpPr>
          <a:xfrm rot="0">
            <a:off x="9360739" y="1578097"/>
            <a:ext cx="1720101" cy="2064402"/>
            <a:chOff x="0" y="0"/>
            <a:chExt cx="2656504" cy="3188238"/>
          </a:xfrm>
        </p:grpSpPr>
        <p:sp>
          <p:nvSpPr>
            <p:cNvPr name="Freeform 7" id="7"/>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8" id="8"/>
          <p:cNvSpPr/>
          <p:nvPr/>
        </p:nvSpPr>
        <p:spPr>
          <a:xfrm flipH="false" flipV="false" rot="0">
            <a:off x="9762275" y="1836836"/>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2398442" y="3510346"/>
            <a:ext cx="380297" cy="362766"/>
            <a:chOff x="0" y="0"/>
            <a:chExt cx="587326" cy="560252"/>
          </a:xfrm>
        </p:grpSpPr>
        <p:sp>
          <p:nvSpPr>
            <p:cNvPr name="Freeform 10" id="10"/>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1" id="11"/>
          <p:cNvGrpSpPr/>
          <p:nvPr/>
        </p:nvGrpSpPr>
        <p:grpSpPr>
          <a:xfrm rot="0">
            <a:off x="11728540" y="1533612"/>
            <a:ext cx="1720101" cy="2064402"/>
            <a:chOff x="0" y="0"/>
            <a:chExt cx="2656504" cy="3188238"/>
          </a:xfrm>
        </p:grpSpPr>
        <p:sp>
          <p:nvSpPr>
            <p:cNvPr name="Freeform 12" id="12"/>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3" id="13"/>
          <p:cNvGrpSpPr/>
          <p:nvPr/>
        </p:nvGrpSpPr>
        <p:grpSpPr>
          <a:xfrm rot="0">
            <a:off x="14766243" y="3510346"/>
            <a:ext cx="380297" cy="362766"/>
            <a:chOff x="0" y="0"/>
            <a:chExt cx="587326" cy="560252"/>
          </a:xfrm>
        </p:grpSpPr>
        <p:sp>
          <p:nvSpPr>
            <p:cNvPr name="Freeform 14" id="1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5" id="15"/>
          <p:cNvGrpSpPr/>
          <p:nvPr/>
        </p:nvGrpSpPr>
        <p:grpSpPr>
          <a:xfrm rot="0">
            <a:off x="14096087" y="1533612"/>
            <a:ext cx="1720101" cy="2064402"/>
            <a:chOff x="0" y="0"/>
            <a:chExt cx="2656504" cy="3188238"/>
          </a:xfrm>
        </p:grpSpPr>
        <p:sp>
          <p:nvSpPr>
            <p:cNvPr name="Freeform 16" id="16"/>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7" id="17"/>
          <p:cNvGrpSpPr/>
          <p:nvPr/>
        </p:nvGrpSpPr>
        <p:grpSpPr>
          <a:xfrm rot="0">
            <a:off x="17133535" y="3510346"/>
            <a:ext cx="380297" cy="362766"/>
            <a:chOff x="0" y="0"/>
            <a:chExt cx="587326" cy="560252"/>
          </a:xfrm>
        </p:grpSpPr>
        <p:sp>
          <p:nvSpPr>
            <p:cNvPr name="Freeform 18" id="18"/>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9" id="19"/>
          <p:cNvGrpSpPr/>
          <p:nvPr/>
        </p:nvGrpSpPr>
        <p:grpSpPr>
          <a:xfrm rot="0">
            <a:off x="16463633" y="1533612"/>
            <a:ext cx="1720101" cy="2064402"/>
            <a:chOff x="0" y="0"/>
            <a:chExt cx="2656504" cy="3188238"/>
          </a:xfrm>
        </p:grpSpPr>
        <p:sp>
          <p:nvSpPr>
            <p:cNvPr name="Freeform 20" id="20"/>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1" id="21"/>
          <p:cNvSpPr/>
          <p:nvPr/>
        </p:nvSpPr>
        <p:spPr>
          <a:xfrm flipH="false" flipV="false" rot="0">
            <a:off x="12101291" y="1892961"/>
            <a:ext cx="974600" cy="988985"/>
          </a:xfrm>
          <a:custGeom>
            <a:avLst/>
            <a:gdLst/>
            <a:ahLst/>
            <a:cxnLst/>
            <a:rect r="r" b="b" t="t" l="l"/>
            <a:pathLst>
              <a:path h="988985" w="974600">
                <a:moveTo>
                  <a:pt x="0" y="0"/>
                </a:moveTo>
                <a:lnTo>
                  <a:pt x="974600" y="0"/>
                </a:lnTo>
                <a:lnTo>
                  <a:pt x="974600"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4500757"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688403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9144000" y="4980900"/>
            <a:ext cx="4095317" cy="3981113"/>
          </a:xfrm>
          <a:prstGeom prst="rect">
            <a:avLst/>
          </a:prstGeom>
        </p:spPr>
        <p:txBody>
          <a:bodyPr anchor="t" rtlCol="false" tIns="0" lIns="0" bIns="0" rIns="0">
            <a:spAutoFit/>
          </a:bodyPr>
          <a:lstStyle/>
          <a:p>
            <a:pPr algn="ctr">
              <a:lnSpc>
                <a:spcPts val="3168"/>
              </a:lnSpc>
            </a:pPr>
            <a:r>
              <a:rPr lang="en-US" sz="2263" u="sng">
                <a:solidFill>
                  <a:srgbClr val="000000"/>
                </a:solidFill>
                <a:latin typeface="Canva Sans Bold"/>
              </a:rPr>
              <a:t>BEHAVIORS</a:t>
            </a:r>
          </a:p>
          <a:p>
            <a:pPr algn="ctr">
              <a:lnSpc>
                <a:spcPts val="3168"/>
              </a:lnSpc>
            </a:pPr>
          </a:p>
          <a:p>
            <a:pPr algn="ctr">
              <a:lnSpc>
                <a:spcPts val="3168"/>
              </a:lnSpc>
            </a:pPr>
            <a:r>
              <a:rPr lang="en-US" sz="2263">
                <a:solidFill>
                  <a:srgbClr val="000000"/>
                </a:solidFill>
                <a:latin typeface="Canva Sans Bold"/>
              </a:rPr>
              <a:t>25 days since </a:t>
            </a:r>
          </a:p>
          <a:p>
            <a:pPr algn="ctr">
              <a:lnSpc>
                <a:spcPts val="3168"/>
              </a:lnSpc>
            </a:pPr>
            <a:r>
              <a:rPr lang="en-US" sz="2263">
                <a:solidFill>
                  <a:srgbClr val="000000"/>
                </a:solidFill>
                <a:latin typeface="Canva Sans Bold"/>
              </a:rPr>
              <a:t>placing a new order</a:t>
            </a:r>
          </a:p>
          <a:p>
            <a:pPr algn="ctr">
              <a:lnSpc>
                <a:spcPts val="3168"/>
              </a:lnSpc>
            </a:pPr>
          </a:p>
          <a:p>
            <a:pPr algn="ctr">
              <a:lnSpc>
                <a:spcPts val="3168"/>
              </a:lnSpc>
            </a:pPr>
          </a:p>
          <a:p>
            <a:pPr algn="ctr">
              <a:lnSpc>
                <a:spcPts val="3168"/>
              </a:lnSpc>
            </a:pPr>
            <a:r>
              <a:rPr lang="en-US" sz="2263" u="sng">
                <a:solidFill>
                  <a:srgbClr val="000000"/>
                </a:solidFill>
                <a:latin typeface="Canva Sans Bold"/>
              </a:rPr>
              <a:t>TIMES</a:t>
            </a:r>
          </a:p>
          <a:p>
            <a:pPr algn="ctr">
              <a:lnSpc>
                <a:spcPts val="3168"/>
              </a:lnSpc>
            </a:pPr>
          </a:p>
          <a:p>
            <a:pPr algn="ctr">
              <a:lnSpc>
                <a:spcPts val="3168"/>
              </a:lnSpc>
            </a:pPr>
            <a:r>
              <a:rPr lang="en-US" sz="2263">
                <a:solidFill>
                  <a:srgbClr val="000000"/>
                </a:solidFill>
                <a:latin typeface="Canva Sans Bold"/>
              </a:rPr>
              <a:t>=&lt; 12 times</a:t>
            </a:r>
          </a:p>
          <a:p>
            <a:pPr algn="ctr">
              <a:lnSpc>
                <a:spcPts val="3168"/>
              </a:lnSpc>
              <a:spcBef>
                <a:spcPct val="0"/>
              </a:spcBef>
            </a:pPr>
          </a:p>
        </p:txBody>
      </p:sp>
      <p:sp>
        <p:nvSpPr>
          <p:cNvPr name="TextBox 25" id="25"/>
          <p:cNvSpPr txBox="true"/>
          <p:nvPr/>
        </p:nvSpPr>
        <p:spPr>
          <a:xfrm rot="0">
            <a:off x="13951257" y="4980900"/>
            <a:ext cx="4095317" cy="3981113"/>
          </a:xfrm>
          <a:prstGeom prst="rect">
            <a:avLst/>
          </a:prstGeom>
        </p:spPr>
        <p:txBody>
          <a:bodyPr anchor="t" rtlCol="false" tIns="0" lIns="0" bIns="0" rIns="0">
            <a:spAutoFit/>
          </a:bodyPr>
          <a:lstStyle/>
          <a:p>
            <a:pPr algn="ctr">
              <a:lnSpc>
                <a:spcPts val="3168"/>
              </a:lnSpc>
            </a:pPr>
            <a:r>
              <a:rPr lang="en-US" sz="2263" u="sng">
                <a:solidFill>
                  <a:srgbClr val="000000"/>
                </a:solidFill>
                <a:latin typeface="Canva Sans Bold"/>
              </a:rPr>
              <a:t>PEOPLE</a:t>
            </a:r>
          </a:p>
          <a:p>
            <a:pPr algn="ctr">
              <a:lnSpc>
                <a:spcPts val="3168"/>
              </a:lnSpc>
            </a:pPr>
          </a:p>
          <a:p>
            <a:pPr algn="ctr">
              <a:lnSpc>
                <a:spcPts val="3168"/>
              </a:lnSpc>
            </a:pPr>
            <a:r>
              <a:rPr lang="en-US" sz="2263">
                <a:solidFill>
                  <a:srgbClr val="000000"/>
                </a:solidFill>
                <a:latin typeface="Canva Sans Bold"/>
              </a:rPr>
              <a:t>150k+</a:t>
            </a:r>
          </a:p>
          <a:p>
            <a:pPr algn="ctr">
              <a:lnSpc>
                <a:spcPts val="3168"/>
              </a:lnSpc>
            </a:pPr>
          </a:p>
          <a:p>
            <a:pPr algn="ctr">
              <a:lnSpc>
                <a:spcPts val="3168"/>
              </a:lnSpc>
            </a:pPr>
          </a:p>
          <a:p>
            <a:pPr algn="ctr">
              <a:lnSpc>
                <a:spcPts val="3168"/>
              </a:lnSpc>
            </a:pPr>
          </a:p>
          <a:p>
            <a:pPr algn="ctr">
              <a:lnSpc>
                <a:spcPts val="3168"/>
              </a:lnSpc>
            </a:pPr>
            <a:r>
              <a:rPr lang="en-US" sz="2263" u="sng">
                <a:solidFill>
                  <a:srgbClr val="000000"/>
                </a:solidFill>
                <a:latin typeface="Canva Sans Bold"/>
              </a:rPr>
              <a:t>PRODUCT</a:t>
            </a:r>
          </a:p>
          <a:p>
            <a:pPr algn="ctr">
              <a:lnSpc>
                <a:spcPts val="3168"/>
              </a:lnSpc>
            </a:pPr>
          </a:p>
          <a:p>
            <a:pPr algn="ctr">
              <a:lnSpc>
                <a:spcPts val="3168"/>
              </a:lnSpc>
            </a:pPr>
            <a:r>
              <a:rPr lang="en-US" sz="2263">
                <a:solidFill>
                  <a:srgbClr val="000000"/>
                </a:solidFill>
                <a:latin typeface="Canva Sans Bold"/>
              </a:rPr>
              <a:t>3500+ types</a:t>
            </a:r>
          </a:p>
          <a:p>
            <a:pPr algn="ctr">
              <a:lnSpc>
                <a:spcPts val="3168"/>
              </a:lnSpc>
              <a:spcBef>
                <a:spcPct val="0"/>
              </a:spcBef>
            </a:pPr>
          </a:p>
        </p:txBody>
      </p:sp>
      <p:grpSp>
        <p:nvGrpSpPr>
          <p:cNvPr name="Group 26" id="26"/>
          <p:cNvGrpSpPr/>
          <p:nvPr/>
        </p:nvGrpSpPr>
        <p:grpSpPr>
          <a:xfrm rot="0">
            <a:off x="-528002" y="0"/>
            <a:ext cx="18816002" cy="1331596"/>
            <a:chOff x="0" y="0"/>
            <a:chExt cx="4955655" cy="350709"/>
          </a:xfrm>
        </p:grpSpPr>
        <p:sp>
          <p:nvSpPr>
            <p:cNvPr name="Freeform 27" id="27"/>
            <p:cNvSpPr/>
            <p:nvPr/>
          </p:nvSpPr>
          <p:spPr>
            <a:xfrm flipH="false" flipV="false" rot="0">
              <a:off x="0" y="0"/>
              <a:ext cx="4955655" cy="350709"/>
            </a:xfrm>
            <a:custGeom>
              <a:avLst/>
              <a:gdLst/>
              <a:ahLst/>
              <a:cxnLst/>
              <a:rect r="r" b="b" t="t" l="l"/>
              <a:pathLst>
                <a:path h="350709" w="4955655">
                  <a:moveTo>
                    <a:pt x="0" y="0"/>
                  </a:moveTo>
                  <a:lnTo>
                    <a:pt x="4955655" y="0"/>
                  </a:lnTo>
                  <a:lnTo>
                    <a:pt x="4955655" y="350709"/>
                  </a:lnTo>
                  <a:lnTo>
                    <a:pt x="0" y="350709"/>
                  </a:lnTo>
                  <a:close/>
                </a:path>
              </a:pathLst>
            </a:custGeom>
            <a:solidFill>
              <a:srgbClr val="1C5739"/>
            </a:solidFill>
          </p:spPr>
        </p:sp>
        <p:sp>
          <p:nvSpPr>
            <p:cNvPr name="TextBox 28" id="28"/>
            <p:cNvSpPr txBox="true"/>
            <p:nvPr/>
          </p:nvSpPr>
          <p:spPr>
            <a:xfrm>
              <a:off x="0" y="-19050"/>
              <a:ext cx="4955655" cy="369759"/>
            </a:xfrm>
            <a:prstGeom prst="rect">
              <a:avLst/>
            </a:prstGeom>
          </p:spPr>
          <p:txBody>
            <a:bodyPr anchor="ctr" rtlCol="false" tIns="50800" lIns="50800" bIns="50800" rIns="50800"/>
            <a:lstStyle/>
            <a:p>
              <a:pPr algn="ctr">
                <a:lnSpc>
                  <a:spcPts val="2859"/>
                </a:lnSpc>
              </a:pPr>
            </a:p>
          </p:txBody>
        </p:sp>
      </p:grpSp>
      <p:sp>
        <p:nvSpPr>
          <p:cNvPr name="TextBox 29" id="29"/>
          <p:cNvSpPr txBox="true"/>
          <p:nvPr/>
        </p:nvSpPr>
        <p:spPr>
          <a:xfrm rot="0">
            <a:off x="535969" y="95250"/>
            <a:ext cx="1711549" cy="933450"/>
          </a:xfrm>
          <a:prstGeom prst="rect">
            <a:avLst/>
          </a:prstGeom>
        </p:spPr>
        <p:txBody>
          <a:bodyPr anchor="t" rtlCol="false" tIns="0" lIns="0" bIns="0" rIns="0">
            <a:spAutoFit/>
          </a:bodyPr>
          <a:lstStyle/>
          <a:p>
            <a:pPr algn="ctr">
              <a:lnSpc>
                <a:spcPts val="6900"/>
              </a:lnSpc>
            </a:pPr>
            <a:r>
              <a:rPr lang="en-US" sz="5000" spc="490">
                <a:solidFill>
                  <a:srgbClr val="FFFFFF"/>
                </a:solidFill>
                <a:latin typeface="Codec Pro ExtraBold"/>
              </a:rPr>
              <a:t>BQ3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33719" y="-2647464"/>
            <a:ext cx="5204371" cy="5204371"/>
          </a:xfrm>
          <a:custGeom>
            <a:avLst/>
            <a:gdLst/>
            <a:ahLst/>
            <a:cxnLst/>
            <a:rect r="r" b="b" t="t" l="l"/>
            <a:pathLst>
              <a:path h="5204371" w="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4635" y="1862252"/>
            <a:ext cx="1886365" cy="18863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7"/>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231581" y="-45279"/>
            <a:ext cx="18610975" cy="1402706"/>
            <a:chOff x="0" y="0"/>
            <a:chExt cx="4901656" cy="369437"/>
          </a:xfrm>
        </p:grpSpPr>
        <p:sp>
          <p:nvSpPr>
            <p:cNvPr name="Freeform 7" id="7"/>
            <p:cNvSpPr/>
            <p:nvPr/>
          </p:nvSpPr>
          <p:spPr>
            <a:xfrm flipH="false" flipV="false" rot="0">
              <a:off x="0" y="0"/>
              <a:ext cx="4901656" cy="369437"/>
            </a:xfrm>
            <a:custGeom>
              <a:avLst/>
              <a:gdLst/>
              <a:ahLst/>
              <a:cxnLst/>
              <a:rect r="r" b="b" t="t" l="l"/>
              <a:pathLst>
                <a:path h="369437" w="4901656">
                  <a:moveTo>
                    <a:pt x="0" y="0"/>
                  </a:moveTo>
                  <a:lnTo>
                    <a:pt x="4901656" y="0"/>
                  </a:lnTo>
                  <a:lnTo>
                    <a:pt x="4901656" y="369437"/>
                  </a:lnTo>
                  <a:lnTo>
                    <a:pt x="0" y="369437"/>
                  </a:lnTo>
                  <a:close/>
                </a:path>
              </a:pathLst>
            </a:custGeom>
            <a:solidFill>
              <a:srgbClr val="1C5739"/>
            </a:solidFill>
          </p:spPr>
        </p:sp>
        <p:sp>
          <p:nvSpPr>
            <p:cNvPr name="TextBox 8" id="8"/>
            <p:cNvSpPr txBox="true"/>
            <p:nvPr/>
          </p:nvSpPr>
          <p:spPr>
            <a:xfrm>
              <a:off x="0" y="-19050"/>
              <a:ext cx="4901656" cy="388487"/>
            </a:xfrm>
            <a:prstGeom prst="rect">
              <a:avLst/>
            </a:prstGeom>
          </p:spPr>
          <p:txBody>
            <a:bodyPr anchor="ctr" rtlCol="false" tIns="50800" lIns="50800" bIns="50800" rIns="50800"/>
            <a:lstStyle/>
            <a:p>
              <a:pPr algn="ctr">
                <a:lnSpc>
                  <a:spcPts val="2859"/>
                </a:lnSpc>
              </a:pPr>
            </a:p>
            <a:p>
              <a:pPr algn="ctr">
                <a:lnSpc>
                  <a:spcPts val="2859"/>
                </a:lnSpc>
              </a:pPr>
            </a:p>
          </p:txBody>
        </p:sp>
      </p:grpSp>
      <p:grpSp>
        <p:nvGrpSpPr>
          <p:cNvPr name="Group 9" id="9"/>
          <p:cNvGrpSpPr/>
          <p:nvPr/>
        </p:nvGrpSpPr>
        <p:grpSpPr>
          <a:xfrm rot="0">
            <a:off x="2251000" y="1953027"/>
            <a:ext cx="14788968" cy="1704814"/>
            <a:chOff x="0" y="0"/>
            <a:chExt cx="3811544" cy="439380"/>
          </a:xfrm>
        </p:grpSpPr>
        <p:sp>
          <p:nvSpPr>
            <p:cNvPr name="Freeform 10" id="10"/>
            <p:cNvSpPr/>
            <p:nvPr/>
          </p:nvSpPr>
          <p:spPr>
            <a:xfrm flipH="false" flipV="false" rot="0">
              <a:off x="0" y="0"/>
              <a:ext cx="3811544" cy="439380"/>
            </a:xfrm>
            <a:custGeom>
              <a:avLst/>
              <a:gdLst/>
              <a:ahLst/>
              <a:cxnLst/>
              <a:rect r="r" b="b" t="t" l="l"/>
              <a:pathLst>
                <a:path h="439380" w="3811544">
                  <a:moveTo>
                    <a:pt x="7852" y="0"/>
                  </a:moveTo>
                  <a:lnTo>
                    <a:pt x="3803691" y="0"/>
                  </a:lnTo>
                  <a:cubicBezTo>
                    <a:pt x="3805774" y="0"/>
                    <a:pt x="3807771" y="827"/>
                    <a:pt x="3809244" y="2300"/>
                  </a:cubicBezTo>
                  <a:cubicBezTo>
                    <a:pt x="3810716" y="3773"/>
                    <a:pt x="3811544" y="5770"/>
                    <a:pt x="3811544" y="7852"/>
                  </a:cubicBezTo>
                  <a:lnTo>
                    <a:pt x="3811544" y="431527"/>
                  </a:lnTo>
                  <a:cubicBezTo>
                    <a:pt x="3811544" y="433610"/>
                    <a:pt x="3810716" y="435607"/>
                    <a:pt x="3809244" y="437080"/>
                  </a:cubicBezTo>
                  <a:cubicBezTo>
                    <a:pt x="3807771" y="438552"/>
                    <a:pt x="3805774" y="439380"/>
                    <a:pt x="3803691" y="439380"/>
                  </a:cubicBezTo>
                  <a:lnTo>
                    <a:pt x="7852" y="439380"/>
                  </a:lnTo>
                  <a:cubicBezTo>
                    <a:pt x="5770" y="439380"/>
                    <a:pt x="3773" y="438552"/>
                    <a:pt x="2300" y="437080"/>
                  </a:cubicBezTo>
                  <a:cubicBezTo>
                    <a:pt x="827" y="435607"/>
                    <a:pt x="0" y="433610"/>
                    <a:pt x="0" y="431527"/>
                  </a:cubicBezTo>
                  <a:lnTo>
                    <a:pt x="0" y="7852"/>
                  </a:lnTo>
                  <a:cubicBezTo>
                    <a:pt x="0" y="5770"/>
                    <a:pt x="827" y="3773"/>
                    <a:pt x="2300" y="2300"/>
                  </a:cubicBezTo>
                  <a:cubicBezTo>
                    <a:pt x="3773" y="827"/>
                    <a:pt x="5770" y="0"/>
                    <a:pt x="7852" y="0"/>
                  </a:cubicBezTo>
                  <a:close/>
                </a:path>
              </a:pathLst>
            </a:custGeom>
            <a:solidFill>
              <a:srgbClr val="F6F6F7"/>
            </a:solidFill>
          </p:spPr>
        </p:sp>
        <p:sp>
          <p:nvSpPr>
            <p:cNvPr name="TextBox 11" id="11"/>
            <p:cNvSpPr txBox="true"/>
            <p:nvPr/>
          </p:nvSpPr>
          <p:spPr>
            <a:xfrm>
              <a:off x="0" y="-28575"/>
              <a:ext cx="3811544" cy="467955"/>
            </a:xfrm>
            <a:prstGeom prst="rect">
              <a:avLst/>
            </a:prstGeom>
          </p:spPr>
          <p:txBody>
            <a:bodyPr anchor="ctr" rtlCol="false" tIns="50800" lIns="50800" bIns="50800" rIns="50800"/>
            <a:lstStyle/>
            <a:p>
              <a:pPr algn="ctr">
                <a:lnSpc>
                  <a:spcPts val="2239"/>
                </a:lnSpc>
              </a:pPr>
            </a:p>
          </p:txBody>
        </p:sp>
      </p:grpSp>
      <p:pic>
        <p:nvPicPr>
          <p:cNvPr name="Picture 12" id="12"/>
          <p:cNvPicPr>
            <a:picLocks noChangeAspect="true"/>
          </p:cNvPicPr>
          <p:nvPr/>
        </p:nvPicPr>
        <p:blipFill>
          <a:blip r:embed="rId4"/>
          <a:stretch>
            <a:fillRect/>
          </a:stretch>
        </p:blipFill>
        <p:spPr>
          <a:xfrm rot="0">
            <a:off x="421868" y="1919484"/>
            <a:ext cx="1771901" cy="1771901"/>
          </a:xfrm>
          <a:prstGeom prst="rect">
            <a:avLst/>
          </a:prstGeom>
        </p:spPr>
      </p:pic>
      <p:grpSp>
        <p:nvGrpSpPr>
          <p:cNvPr name="Group 13" id="13"/>
          <p:cNvGrpSpPr/>
          <p:nvPr/>
        </p:nvGrpSpPr>
        <p:grpSpPr>
          <a:xfrm rot="0">
            <a:off x="1077534" y="2577858"/>
            <a:ext cx="460568" cy="455152"/>
            <a:chOff x="0" y="0"/>
            <a:chExt cx="614091" cy="606869"/>
          </a:xfrm>
        </p:grpSpPr>
        <p:grpSp>
          <p:nvGrpSpPr>
            <p:cNvPr name="Group 14" id="14"/>
            <p:cNvGrpSpPr/>
            <p:nvPr/>
          </p:nvGrpSpPr>
          <p:grpSpPr>
            <a:xfrm rot="0">
              <a:off x="35313" y="0"/>
              <a:ext cx="543464" cy="54346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D0BC"/>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17" id="17"/>
            <p:cNvGrpSpPr/>
            <p:nvPr/>
          </p:nvGrpSpPr>
          <p:grpSpPr>
            <a:xfrm rot="-10800000">
              <a:off x="0" y="176660"/>
              <a:ext cx="614091" cy="430209"/>
              <a:chOff x="0" y="0"/>
              <a:chExt cx="812800" cy="569418"/>
            </a:xfrm>
          </p:grpSpPr>
          <p:sp>
            <p:nvSpPr>
              <p:cNvPr name="Freeform 18" id="18"/>
              <p:cNvSpPr/>
              <p:nvPr/>
            </p:nvSpPr>
            <p:spPr>
              <a:xfrm flipH="false" flipV="false" rot="0">
                <a:off x="22230" y="0"/>
                <a:ext cx="768340" cy="544207"/>
              </a:xfrm>
              <a:custGeom>
                <a:avLst/>
                <a:gdLst/>
                <a:ahLst/>
                <a:cxnLst/>
                <a:rect r="r" b="b" t="t" l="l"/>
                <a:pathLst>
                  <a:path h="544207" w="768340">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name="TextBox 19" id="19"/>
              <p:cNvSpPr txBox="true"/>
              <p:nvPr/>
            </p:nvSpPr>
            <p:spPr>
              <a:xfrm>
                <a:off x="127000" y="12098"/>
                <a:ext cx="558800" cy="292947"/>
              </a:xfrm>
              <a:prstGeom prst="rect">
                <a:avLst/>
              </a:prstGeom>
            </p:spPr>
            <p:txBody>
              <a:bodyPr anchor="ctr" rtlCol="false" tIns="50800" lIns="50800" bIns="50800" rIns="50800"/>
              <a:lstStyle/>
              <a:p>
                <a:pPr algn="ctr">
                  <a:lnSpc>
                    <a:spcPts val="2240"/>
                  </a:lnSpc>
                </a:pPr>
              </a:p>
            </p:txBody>
          </p:sp>
        </p:grpSp>
      </p:grpSp>
      <p:sp>
        <p:nvSpPr>
          <p:cNvPr name="TextBox 20" id="20"/>
          <p:cNvSpPr txBox="true"/>
          <p:nvPr/>
        </p:nvSpPr>
        <p:spPr>
          <a:xfrm rot="0">
            <a:off x="2227177" y="216332"/>
            <a:ext cx="13833645" cy="979170"/>
          </a:xfrm>
          <a:prstGeom prst="rect">
            <a:avLst/>
          </a:prstGeom>
        </p:spPr>
        <p:txBody>
          <a:bodyPr anchor="t" rtlCol="false" tIns="0" lIns="0" bIns="0" rIns="0">
            <a:spAutoFit/>
          </a:bodyPr>
          <a:lstStyle/>
          <a:p>
            <a:pPr algn="ctr">
              <a:lnSpc>
                <a:spcPts val="7980"/>
              </a:lnSpc>
            </a:pPr>
            <a:r>
              <a:rPr lang="en-US" sz="5700">
                <a:solidFill>
                  <a:srgbClr val="FDFBFB"/>
                </a:solidFill>
                <a:latin typeface="Canva Sans Bold"/>
              </a:rPr>
              <a:t>BUSINESS GROWTH SUGGESTIONS</a:t>
            </a:r>
          </a:p>
        </p:txBody>
      </p:sp>
      <p:sp>
        <p:nvSpPr>
          <p:cNvPr name="Freeform 21" id="21"/>
          <p:cNvSpPr/>
          <p:nvPr/>
        </p:nvSpPr>
        <p:spPr>
          <a:xfrm flipH="false" flipV="false" rot="0">
            <a:off x="-653369" y="9258300"/>
            <a:ext cx="1306737" cy="715142"/>
          </a:xfrm>
          <a:custGeom>
            <a:avLst/>
            <a:gdLst/>
            <a:ahLst/>
            <a:cxnLst/>
            <a:rect r="r" b="b" t="t" l="l"/>
            <a:pathLst>
              <a:path h="715142" w="1306737">
                <a:moveTo>
                  <a:pt x="0" y="0"/>
                </a:moveTo>
                <a:lnTo>
                  <a:pt x="1306738" y="0"/>
                </a:lnTo>
                <a:lnTo>
                  <a:pt x="1306738" y="715142"/>
                </a:lnTo>
                <a:lnTo>
                  <a:pt x="0" y="7151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7573368" y="8498572"/>
            <a:ext cx="2776415" cy="1519456"/>
          </a:xfrm>
          <a:custGeom>
            <a:avLst/>
            <a:gdLst/>
            <a:ahLst/>
            <a:cxnLst/>
            <a:rect r="r" b="b" t="t" l="l"/>
            <a:pathLst>
              <a:path h="1519456" w="2776415">
                <a:moveTo>
                  <a:pt x="0" y="0"/>
                </a:moveTo>
                <a:lnTo>
                  <a:pt x="2776415" y="0"/>
                </a:lnTo>
                <a:lnTo>
                  <a:pt x="2776415" y="1519456"/>
                </a:lnTo>
                <a:lnTo>
                  <a:pt x="0" y="1519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364635" y="3886759"/>
            <a:ext cx="1886365" cy="188636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7"/>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26" id="26"/>
          <p:cNvGrpSpPr/>
          <p:nvPr/>
        </p:nvGrpSpPr>
        <p:grpSpPr>
          <a:xfrm rot="0">
            <a:off x="2251000" y="3977535"/>
            <a:ext cx="14788968" cy="1704814"/>
            <a:chOff x="0" y="0"/>
            <a:chExt cx="3811544" cy="439380"/>
          </a:xfrm>
        </p:grpSpPr>
        <p:sp>
          <p:nvSpPr>
            <p:cNvPr name="Freeform 27" id="27"/>
            <p:cNvSpPr/>
            <p:nvPr/>
          </p:nvSpPr>
          <p:spPr>
            <a:xfrm flipH="false" flipV="false" rot="0">
              <a:off x="0" y="0"/>
              <a:ext cx="3811544" cy="439380"/>
            </a:xfrm>
            <a:custGeom>
              <a:avLst/>
              <a:gdLst/>
              <a:ahLst/>
              <a:cxnLst/>
              <a:rect r="r" b="b" t="t" l="l"/>
              <a:pathLst>
                <a:path h="439380" w="3811544">
                  <a:moveTo>
                    <a:pt x="7852" y="0"/>
                  </a:moveTo>
                  <a:lnTo>
                    <a:pt x="3803691" y="0"/>
                  </a:lnTo>
                  <a:cubicBezTo>
                    <a:pt x="3805774" y="0"/>
                    <a:pt x="3807771" y="827"/>
                    <a:pt x="3809244" y="2300"/>
                  </a:cubicBezTo>
                  <a:cubicBezTo>
                    <a:pt x="3810716" y="3773"/>
                    <a:pt x="3811544" y="5770"/>
                    <a:pt x="3811544" y="7852"/>
                  </a:cubicBezTo>
                  <a:lnTo>
                    <a:pt x="3811544" y="431527"/>
                  </a:lnTo>
                  <a:cubicBezTo>
                    <a:pt x="3811544" y="433610"/>
                    <a:pt x="3810716" y="435607"/>
                    <a:pt x="3809244" y="437080"/>
                  </a:cubicBezTo>
                  <a:cubicBezTo>
                    <a:pt x="3807771" y="438552"/>
                    <a:pt x="3805774" y="439380"/>
                    <a:pt x="3803691" y="439380"/>
                  </a:cubicBezTo>
                  <a:lnTo>
                    <a:pt x="7852" y="439380"/>
                  </a:lnTo>
                  <a:cubicBezTo>
                    <a:pt x="5770" y="439380"/>
                    <a:pt x="3773" y="438552"/>
                    <a:pt x="2300" y="437080"/>
                  </a:cubicBezTo>
                  <a:cubicBezTo>
                    <a:pt x="827" y="435607"/>
                    <a:pt x="0" y="433610"/>
                    <a:pt x="0" y="431527"/>
                  </a:cubicBezTo>
                  <a:lnTo>
                    <a:pt x="0" y="7852"/>
                  </a:lnTo>
                  <a:cubicBezTo>
                    <a:pt x="0" y="5770"/>
                    <a:pt x="827" y="3773"/>
                    <a:pt x="2300" y="2300"/>
                  </a:cubicBezTo>
                  <a:cubicBezTo>
                    <a:pt x="3773" y="827"/>
                    <a:pt x="5770" y="0"/>
                    <a:pt x="7852" y="0"/>
                  </a:cubicBezTo>
                  <a:close/>
                </a:path>
              </a:pathLst>
            </a:custGeom>
            <a:solidFill>
              <a:srgbClr val="F6F6F7"/>
            </a:solidFill>
          </p:spPr>
        </p:sp>
        <p:sp>
          <p:nvSpPr>
            <p:cNvPr name="TextBox 28" id="28"/>
            <p:cNvSpPr txBox="true"/>
            <p:nvPr/>
          </p:nvSpPr>
          <p:spPr>
            <a:xfrm>
              <a:off x="0" y="-28575"/>
              <a:ext cx="3811544" cy="467955"/>
            </a:xfrm>
            <a:prstGeom prst="rect">
              <a:avLst/>
            </a:prstGeom>
          </p:spPr>
          <p:txBody>
            <a:bodyPr anchor="ctr" rtlCol="false" tIns="50800" lIns="50800" bIns="50800" rIns="50800"/>
            <a:lstStyle/>
            <a:p>
              <a:pPr algn="ctr">
                <a:lnSpc>
                  <a:spcPts val="2239"/>
                </a:lnSpc>
              </a:pPr>
            </a:p>
          </p:txBody>
        </p:sp>
      </p:grpSp>
      <p:pic>
        <p:nvPicPr>
          <p:cNvPr name="Picture 29" id="29"/>
          <p:cNvPicPr>
            <a:picLocks noChangeAspect="true"/>
          </p:cNvPicPr>
          <p:nvPr/>
        </p:nvPicPr>
        <p:blipFill>
          <a:blip r:embed="rId7"/>
          <a:stretch>
            <a:fillRect/>
          </a:stretch>
        </p:blipFill>
        <p:spPr>
          <a:xfrm rot="0">
            <a:off x="421868" y="3943991"/>
            <a:ext cx="1771901" cy="1771901"/>
          </a:xfrm>
          <a:prstGeom prst="rect">
            <a:avLst/>
          </a:prstGeom>
        </p:spPr>
      </p:pic>
      <p:grpSp>
        <p:nvGrpSpPr>
          <p:cNvPr name="Group 30" id="30"/>
          <p:cNvGrpSpPr/>
          <p:nvPr/>
        </p:nvGrpSpPr>
        <p:grpSpPr>
          <a:xfrm rot="0">
            <a:off x="1077534" y="4602366"/>
            <a:ext cx="460568" cy="455152"/>
            <a:chOff x="0" y="0"/>
            <a:chExt cx="614091" cy="606869"/>
          </a:xfrm>
        </p:grpSpPr>
        <p:grpSp>
          <p:nvGrpSpPr>
            <p:cNvPr name="Group 31" id="31"/>
            <p:cNvGrpSpPr/>
            <p:nvPr/>
          </p:nvGrpSpPr>
          <p:grpSpPr>
            <a:xfrm rot="0">
              <a:off x="35313" y="0"/>
              <a:ext cx="543464" cy="54346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D0BC"/>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34" id="34"/>
            <p:cNvGrpSpPr/>
            <p:nvPr/>
          </p:nvGrpSpPr>
          <p:grpSpPr>
            <a:xfrm rot="-10800000">
              <a:off x="0" y="176660"/>
              <a:ext cx="614091" cy="430209"/>
              <a:chOff x="0" y="0"/>
              <a:chExt cx="812800" cy="569418"/>
            </a:xfrm>
          </p:grpSpPr>
          <p:sp>
            <p:nvSpPr>
              <p:cNvPr name="Freeform 35" id="35"/>
              <p:cNvSpPr/>
              <p:nvPr/>
            </p:nvSpPr>
            <p:spPr>
              <a:xfrm flipH="false" flipV="false" rot="0">
                <a:off x="22230" y="0"/>
                <a:ext cx="768340" cy="544207"/>
              </a:xfrm>
              <a:custGeom>
                <a:avLst/>
                <a:gdLst/>
                <a:ahLst/>
                <a:cxnLst/>
                <a:rect r="r" b="b" t="t" l="l"/>
                <a:pathLst>
                  <a:path h="544207" w="768340">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name="TextBox 36" id="36"/>
              <p:cNvSpPr txBox="true"/>
              <p:nvPr/>
            </p:nvSpPr>
            <p:spPr>
              <a:xfrm>
                <a:off x="127000" y="12098"/>
                <a:ext cx="558800" cy="292947"/>
              </a:xfrm>
              <a:prstGeom prst="rect">
                <a:avLst/>
              </a:prstGeom>
            </p:spPr>
            <p:txBody>
              <a:bodyPr anchor="ctr" rtlCol="false" tIns="50800" lIns="50800" bIns="50800" rIns="50800"/>
              <a:lstStyle/>
              <a:p>
                <a:pPr algn="ctr">
                  <a:lnSpc>
                    <a:spcPts val="2240"/>
                  </a:lnSpc>
                </a:pPr>
              </a:p>
            </p:txBody>
          </p:sp>
        </p:grpSp>
      </p:grpSp>
      <p:grpSp>
        <p:nvGrpSpPr>
          <p:cNvPr name="Group 37" id="37"/>
          <p:cNvGrpSpPr/>
          <p:nvPr/>
        </p:nvGrpSpPr>
        <p:grpSpPr>
          <a:xfrm rot="0">
            <a:off x="379372" y="6106499"/>
            <a:ext cx="1886365" cy="188636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7"/>
            </a:solidFill>
          </p:spPr>
        </p:sp>
        <p:sp>
          <p:nvSpPr>
            <p:cNvPr name="TextBox 39" id="39"/>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40" id="40"/>
          <p:cNvGrpSpPr/>
          <p:nvPr/>
        </p:nvGrpSpPr>
        <p:grpSpPr>
          <a:xfrm rot="0">
            <a:off x="2265737" y="6197274"/>
            <a:ext cx="14774231" cy="1704814"/>
            <a:chOff x="0" y="0"/>
            <a:chExt cx="3807746" cy="439380"/>
          </a:xfrm>
        </p:grpSpPr>
        <p:sp>
          <p:nvSpPr>
            <p:cNvPr name="Freeform 41" id="41"/>
            <p:cNvSpPr/>
            <p:nvPr/>
          </p:nvSpPr>
          <p:spPr>
            <a:xfrm flipH="false" flipV="false" rot="0">
              <a:off x="0" y="0"/>
              <a:ext cx="3807745" cy="439380"/>
            </a:xfrm>
            <a:custGeom>
              <a:avLst/>
              <a:gdLst/>
              <a:ahLst/>
              <a:cxnLst/>
              <a:rect r="r" b="b" t="t" l="l"/>
              <a:pathLst>
                <a:path h="439380" w="3807745">
                  <a:moveTo>
                    <a:pt x="7860" y="0"/>
                  </a:moveTo>
                  <a:lnTo>
                    <a:pt x="3799885" y="0"/>
                  </a:lnTo>
                  <a:cubicBezTo>
                    <a:pt x="3801970" y="0"/>
                    <a:pt x="3803969" y="828"/>
                    <a:pt x="3805443" y="2302"/>
                  </a:cubicBezTo>
                  <a:cubicBezTo>
                    <a:pt x="3806917" y="3776"/>
                    <a:pt x="3807745" y="5776"/>
                    <a:pt x="3807745" y="7860"/>
                  </a:cubicBezTo>
                  <a:lnTo>
                    <a:pt x="3807745" y="431520"/>
                  </a:lnTo>
                  <a:cubicBezTo>
                    <a:pt x="3807745" y="433604"/>
                    <a:pt x="3806917" y="435603"/>
                    <a:pt x="3805443" y="437078"/>
                  </a:cubicBezTo>
                  <a:cubicBezTo>
                    <a:pt x="3803969" y="438552"/>
                    <a:pt x="3801970" y="439380"/>
                    <a:pt x="3799885" y="439380"/>
                  </a:cubicBezTo>
                  <a:lnTo>
                    <a:pt x="7860" y="439380"/>
                  </a:lnTo>
                  <a:cubicBezTo>
                    <a:pt x="5776" y="439380"/>
                    <a:pt x="3776" y="438552"/>
                    <a:pt x="2302" y="437078"/>
                  </a:cubicBezTo>
                  <a:cubicBezTo>
                    <a:pt x="828" y="435603"/>
                    <a:pt x="0" y="433604"/>
                    <a:pt x="0" y="431520"/>
                  </a:cubicBezTo>
                  <a:lnTo>
                    <a:pt x="0" y="7860"/>
                  </a:lnTo>
                  <a:cubicBezTo>
                    <a:pt x="0" y="5776"/>
                    <a:pt x="828" y="3776"/>
                    <a:pt x="2302" y="2302"/>
                  </a:cubicBezTo>
                  <a:cubicBezTo>
                    <a:pt x="3776" y="828"/>
                    <a:pt x="5776" y="0"/>
                    <a:pt x="7860" y="0"/>
                  </a:cubicBezTo>
                  <a:close/>
                </a:path>
              </a:pathLst>
            </a:custGeom>
            <a:solidFill>
              <a:srgbClr val="F6F6F7"/>
            </a:solidFill>
          </p:spPr>
        </p:sp>
        <p:sp>
          <p:nvSpPr>
            <p:cNvPr name="TextBox 42" id="42"/>
            <p:cNvSpPr txBox="true"/>
            <p:nvPr/>
          </p:nvSpPr>
          <p:spPr>
            <a:xfrm>
              <a:off x="0" y="-28575"/>
              <a:ext cx="3807746" cy="467955"/>
            </a:xfrm>
            <a:prstGeom prst="rect">
              <a:avLst/>
            </a:prstGeom>
          </p:spPr>
          <p:txBody>
            <a:bodyPr anchor="ctr" rtlCol="false" tIns="50800" lIns="50800" bIns="50800" rIns="50800"/>
            <a:lstStyle/>
            <a:p>
              <a:pPr algn="ctr">
                <a:lnSpc>
                  <a:spcPts val="2239"/>
                </a:lnSpc>
              </a:pPr>
            </a:p>
          </p:txBody>
        </p:sp>
      </p:grpSp>
      <p:pic>
        <p:nvPicPr>
          <p:cNvPr name="Picture 43" id="43"/>
          <p:cNvPicPr>
            <a:picLocks noChangeAspect="true"/>
          </p:cNvPicPr>
          <p:nvPr/>
        </p:nvPicPr>
        <p:blipFill>
          <a:blip r:embed="rId8"/>
          <a:stretch>
            <a:fillRect/>
          </a:stretch>
        </p:blipFill>
        <p:spPr>
          <a:xfrm rot="0">
            <a:off x="436604" y="6163731"/>
            <a:ext cx="1771901" cy="1771901"/>
          </a:xfrm>
          <a:prstGeom prst="rect">
            <a:avLst/>
          </a:prstGeom>
        </p:spPr>
      </p:pic>
      <p:grpSp>
        <p:nvGrpSpPr>
          <p:cNvPr name="Group 44" id="44"/>
          <p:cNvGrpSpPr/>
          <p:nvPr/>
        </p:nvGrpSpPr>
        <p:grpSpPr>
          <a:xfrm rot="0">
            <a:off x="1092270" y="6822105"/>
            <a:ext cx="460568" cy="455152"/>
            <a:chOff x="0" y="0"/>
            <a:chExt cx="614091" cy="606869"/>
          </a:xfrm>
        </p:grpSpPr>
        <p:grpSp>
          <p:nvGrpSpPr>
            <p:cNvPr name="Group 45" id="45"/>
            <p:cNvGrpSpPr/>
            <p:nvPr/>
          </p:nvGrpSpPr>
          <p:grpSpPr>
            <a:xfrm rot="0">
              <a:off x="35313" y="0"/>
              <a:ext cx="543464" cy="54346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D0BC"/>
              </a:solidFill>
            </p:spPr>
          </p:sp>
          <p:sp>
            <p:nvSpPr>
              <p:cNvPr name="TextBox 47" id="47"/>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48" id="48"/>
            <p:cNvGrpSpPr/>
            <p:nvPr/>
          </p:nvGrpSpPr>
          <p:grpSpPr>
            <a:xfrm rot="-10800000">
              <a:off x="0" y="176660"/>
              <a:ext cx="614091" cy="430209"/>
              <a:chOff x="0" y="0"/>
              <a:chExt cx="812800" cy="569418"/>
            </a:xfrm>
          </p:grpSpPr>
          <p:sp>
            <p:nvSpPr>
              <p:cNvPr name="Freeform 49" id="49"/>
              <p:cNvSpPr/>
              <p:nvPr/>
            </p:nvSpPr>
            <p:spPr>
              <a:xfrm flipH="false" flipV="false" rot="0">
                <a:off x="22230" y="0"/>
                <a:ext cx="768340" cy="544207"/>
              </a:xfrm>
              <a:custGeom>
                <a:avLst/>
                <a:gdLst/>
                <a:ahLst/>
                <a:cxnLst/>
                <a:rect r="r" b="b" t="t" l="l"/>
                <a:pathLst>
                  <a:path h="544207" w="768340">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name="TextBox 50" id="50"/>
              <p:cNvSpPr txBox="true"/>
              <p:nvPr/>
            </p:nvSpPr>
            <p:spPr>
              <a:xfrm>
                <a:off x="127000" y="12098"/>
                <a:ext cx="558800" cy="292947"/>
              </a:xfrm>
              <a:prstGeom prst="rect">
                <a:avLst/>
              </a:prstGeom>
            </p:spPr>
            <p:txBody>
              <a:bodyPr anchor="ctr" rtlCol="false" tIns="50800" lIns="50800" bIns="50800" rIns="50800"/>
              <a:lstStyle/>
              <a:p>
                <a:pPr algn="ctr">
                  <a:lnSpc>
                    <a:spcPts val="2240"/>
                  </a:lnSpc>
                </a:pPr>
              </a:p>
            </p:txBody>
          </p:sp>
        </p:grpSp>
      </p:grpSp>
      <p:grpSp>
        <p:nvGrpSpPr>
          <p:cNvPr name="Group 51" id="51"/>
          <p:cNvGrpSpPr/>
          <p:nvPr/>
        </p:nvGrpSpPr>
        <p:grpSpPr>
          <a:xfrm rot="0">
            <a:off x="449466" y="8087077"/>
            <a:ext cx="1886365" cy="1886365"/>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7"/>
            </a:solidFill>
          </p:spPr>
        </p:sp>
        <p:sp>
          <p:nvSpPr>
            <p:cNvPr name="TextBox 53" id="53"/>
            <p:cNvSpPr txBox="true"/>
            <p:nvPr/>
          </p:nvSpPr>
          <p:spPr>
            <a:xfrm>
              <a:off x="76200" y="47625"/>
              <a:ext cx="660400" cy="688975"/>
            </a:xfrm>
            <a:prstGeom prst="rect">
              <a:avLst/>
            </a:prstGeom>
          </p:spPr>
          <p:txBody>
            <a:bodyPr anchor="ctr" rtlCol="false" tIns="50800" lIns="50800" bIns="50800" rIns="50800"/>
            <a:lstStyle/>
            <a:p>
              <a:pPr algn="ctr">
                <a:lnSpc>
                  <a:spcPts val="2239"/>
                </a:lnSpc>
              </a:pPr>
            </a:p>
          </p:txBody>
        </p:sp>
      </p:grpSp>
      <p:grpSp>
        <p:nvGrpSpPr>
          <p:cNvPr name="Group 54" id="54"/>
          <p:cNvGrpSpPr/>
          <p:nvPr/>
        </p:nvGrpSpPr>
        <p:grpSpPr>
          <a:xfrm rot="0">
            <a:off x="2335831" y="8177852"/>
            <a:ext cx="14704137" cy="1704814"/>
            <a:chOff x="0" y="0"/>
            <a:chExt cx="3789680" cy="439380"/>
          </a:xfrm>
        </p:grpSpPr>
        <p:sp>
          <p:nvSpPr>
            <p:cNvPr name="Freeform 55" id="55"/>
            <p:cNvSpPr/>
            <p:nvPr/>
          </p:nvSpPr>
          <p:spPr>
            <a:xfrm flipH="false" flipV="false" rot="0">
              <a:off x="0" y="0"/>
              <a:ext cx="3789680" cy="439380"/>
            </a:xfrm>
            <a:custGeom>
              <a:avLst/>
              <a:gdLst/>
              <a:ahLst/>
              <a:cxnLst/>
              <a:rect r="r" b="b" t="t" l="l"/>
              <a:pathLst>
                <a:path h="439380" w="3789680">
                  <a:moveTo>
                    <a:pt x="7898" y="0"/>
                  </a:moveTo>
                  <a:lnTo>
                    <a:pt x="3781783" y="0"/>
                  </a:lnTo>
                  <a:cubicBezTo>
                    <a:pt x="3786144" y="0"/>
                    <a:pt x="3789680" y="3536"/>
                    <a:pt x="3789680" y="7898"/>
                  </a:cubicBezTo>
                  <a:lnTo>
                    <a:pt x="3789680" y="431482"/>
                  </a:lnTo>
                  <a:cubicBezTo>
                    <a:pt x="3789680" y="433577"/>
                    <a:pt x="3788848" y="435585"/>
                    <a:pt x="3787367" y="437067"/>
                  </a:cubicBezTo>
                  <a:cubicBezTo>
                    <a:pt x="3785886" y="438548"/>
                    <a:pt x="3783877" y="439380"/>
                    <a:pt x="3781783" y="439380"/>
                  </a:cubicBezTo>
                  <a:lnTo>
                    <a:pt x="7898" y="439380"/>
                  </a:lnTo>
                  <a:cubicBezTo>
                    <a:pt x="5803" y="439380"/>
                    <a:pt x="3794" y="438548"/>
                    <a:pt x="2313" y="437067"/>
                  </a:cubicBezTo>
                  <a:cubicBezTo>
                    <a:pt x="832" y="435585"/>
                    <a:pt x="0" y="433577"/>
                    <a:pt x="0" y="431482"/>
                  </a:cubicBezTo>
                  <a:lnTo>
                    <a:pt x="0" y="7898"/>
                  </a:lnTo>
                  <a:cubicBezTo>
                    <a:pt x="0" y="5803"/>
                    <a:pt x="832" y="3794"/>
                    <a:pt x="2313" y="2313"/>
                  </a:cubicBezTo>
                  <a:cubicBezTo>
                    <a:pt x="3794" y="832"/>
                    <a:pt x="5803" y="0"/>
                    <a:pt x="7898" y="0"/>
                  </a:cubicBezTo>
                  <a:close/>
                </a:path>
              </a:pathLst>
            </a:custGeom>
            <a:solidFill>
              <a:srgbClr val="F6F6F7"/>
            </a:solidFill>
          </p:spPr>
        </p:sp>
        <p:sp>
          <p:nvSpPr>
            <p:cNvPr name="TextBox 56" id="56"/>
            <p:cNvSpPr txBox="true"/>
            <p:nvPr/>
          </p:nvSpPr>
          <p:spPr>
            <a:xfrm>
              <a:off x="0" y="-28575"/>
              <a:ext cx="3789680" cy="467955"/>
            </a:xfrm>
            <a:prstGeom prst="rect">
              <a:avLst/>
            </a:prstGeom>
          </p:spPr>
          <p:txBody>
            <a:bodyPr anchor="ctr" rtlCol="false" tIns="50800" lIns="50800" bIns="50800" rIns="50800"/>
            <a:lstStyle/>
            <a:p>
              <a:pPr algn="ctr">
                <a:lnSpc>
                  <a:spcPts val="2239"/>
                </a:lnSpc>
              </a:pPr>
            </a:p>
          </p:txBody>
        </p:sp>
      </p:grpSp>
      <p:sp>
        <p:nvSpPr>
          <p:cNvPr name="TextBox 57" id="57"/>
          <p:cNvSpPr txBox="true"/>
          <p:nvPr/>
        </p:nvSpPr>
        <p:spPr>
          <a:xfrm rot="0">
            <a:off x="3109052" y="2254572"/>
            <a:ext cx="12569872" cy="1054100"/>
          </a:xfrm>
          <a:prstGeom prst="rect">
            <a:avLst/>
          </a:prstGeom>
        </p:spPr>
        <p:txBody>
          <a:bodyPr anchor="t" rtlCol="false" tIns="0" lIns="0" bIns="0" rIns="0">
            <a:spAutoFit/>
          </a:bodyPr>
          <a:lstStyle/>
          <a:p>
            <a:pPr algn="just">
              <a:lnSpc>
                <a:spcPts val="2800"/>
              </a:lnSpc>
            </a:pPr>
            <a:r>
              <a:rPr lang="en-US" sz="2000">
                <a:solidFill>
                  <a:srgbClr val="040506"/>
                </a:solidFill>
                <a:latin typeface="Canva Sans Bold"/>
              </a:rPr>
              <a:t>Implementing a strategy of giving discounts to customers who haven't reordered in the past 25 days and providing membership discounts to those who have purchased at least 50 times in the past can have several potential benefits for a business:</a:t>
            </a:r>
          </a:p>
        </p:txBody>
      </p:sp>
      <p:sp>
        <p:nvSpPr>
          <p:cNvPr name="TextBox 58" id="58"/>
          <p:cNvSpPr txBox="true"/>
          <p:nvPr/>
        </p:nvSpPr>
        <p:spPr>
          <a:xfrm rot="0">
            <a:off x="3961503" y="3861962"/>
            <a:ext cx="12196001" cy="115573"/>
          </a:xfrm>
          <a:prstGeom prst="rect">
            <a:avLst/>
          </a:prstGeom>
        </p:spPr>
        <p:txBody>
          <a:bodyPr anchor="t" rtlCol="false" tIns="0" lIns="0" bIns="0" rIns="0">
            <a:spAutoFit/>
          </a:bodyPr>
          <a:lstStyle/>
          <a:p>
            <a:pPr algn="ctr">
              <a:lnSpc>
                <a:spcPts val="994"/>
              </a:lnSpc>
            </a:pPr>
          </a:p>
        </p:txBody>
      </p:sp>
      <p:pic>
        <p:nvPicPr>
          <p:cNvPr name="Picture 59" id="59"/>
          <p:cNvPicPr>
            <a:picLocks noChangeAspect="true"/>
          </p:cNvPicPr>
          <p:nvPr/>
        </p:nvPicPr>
        <p:blipFill>
          <a:blip r:embed="rId9"/>
          <a:stretch>
            <a:fillRect/>
          </a:stretch>
        </p:blipFill>
        <p:spPr>
          <a:xfrm rot="0">
            <a:off x="506698" y="8144309"/>
            <a:ext cx="1771901" cy="1771901"/>
          </a:xfrm>
          <a:prstGeom prst="rect">
            <a:avLst/>
          </a:prstGeom>
        </p:spPr>
      </p:pic>
      <p:grpSp>
        <p:nvGrpSpPr>
          <p:cNvPr name="Group 60" id="60"/>
          <p:cNvGrpSpPr/>
          <p:nvPr/>
        </p:nvGrpSpPr>
        <p:grpSpPr>
          <a:xfrm rot="0">
            <a:off x="1190043" y="9116242"/>
            <a:ext cx="460568" cy="455152"/>
            <a:chOff x="0" y="0"/>
            <a:chExt cx="614091" cy="606869"/>
          </a:xfrm>
        </p:grpSpPr>
        <p:grpSp>
          <p:nvGrpSpPr>
            <p:cNvPr name="Group 61" id="61"/>
            <p:cNvGrpSpPr/>
            <p:nvPr/>
          </p:nvGrpSpPr>
          <p:grpSpPr>
            <a:xfrm rot="0">
              <a:off x="35313" y="0"/>
              <a:ext cx="543464" cy="54346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D0BC"/>
              </a:solidFill>
            </p:spPr>
          </p:sp>
          <p:sp>
            <p:nvSpPr>
              <p:cNvPr name="TextBox 63" id="63"/>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64" id="64"/>
            <p:cNvGrpSpPr/>
            <p:nvPr/>
          </p:nvGrpSpPr>
          <p:grpSpPr>
            <a:xfrm rot="-10800000">
              <a:off x="0" y="176660"/>
              <a:ext cx="614091" cy="430209"/>
              <a:chOff x="0" y="0"/>
              <a:chExt cx="812800" cy="569418"/>
            </a:xfrm>
          </p:grpSpPr>
          <p:sp>
            <p:nvSpPr>
              <p:cNvPr name="Freeform 65" id="65"/>
              <p:cNvSpPr/>
              <p:nvPr/>
            </p:nvSpPr>
            <p:spPr>
              <a:xfrm flipH="false" flipV="false" rot="0">
                <a:off x="22230" y="0"/>
                <a:ext cx="768340" cy="544207"/>
              </a:xfrm>
              <a:custGeom>
                <a:avLst/>
                <a:gdLst/>
                <a:ahLst/>
                <a:cxnLst/>
                <a:rect r="r" b="b" t="t" l="l"/>
                <a:pathLst>
                  <a:path h="544207" w="768340">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name="TextBox 66" id="66"/>
              <p:cNvSpPr txBox="true"/>
              <p:nvPr/>
            </p:nvSpPr>
            <p:spPr>
              <a:xfrm>
                <a:off x="127000" y="12098"/>
                <a:ext cx="558800" cy="292947"/>
              </a:xfrm>
              <a:prstGeom prst="rect">
                <a:avLst/>
              </a:prstGeom>
            </p:spPr>
            <p:txBody>
              <a:bodyPr anchor="ctr" rtlCol="false" tIns="50800" lIns="50800" bIns="50800" rIns="50800"/>
              <a:lstStyle/>
              <a:p>
                <a:pPr algn="ctr">
                  <a:lnSpc>
                    <a:spcPts val="2240"/>
                  </a:lnSpc>
                </a:pPr>
              </a:p>
            </p:txBody>
          </p:sp>
        </p:grpSp>
      </p:grpSp>
      <p:sp>
        <p:nvSpPr>
          <p:cNvPr name="TextBox 67" id="67"/>
          <p:cNvSpPr txBox="true"/>
          <p:nvPr/>
        </p:nvSpPr>
        <p:spPr>
          <a:xfrm rot="0">
            <a:off x="3109052" y="4063074"/>
            <a:ext cx="12569872" cy="1622352"/>
          </a:xfrm>
          <a:prstGeom prst="rect">
            <a:avLst/>
          </a:prstGeom>
        </p:spPr>
        <p:txBody>
          <a:bodyPr anchor="t" rtlCol="false" tIns="0" lIns="0" bIns="0" rIns="0">
            <a:spAutoFit/>
          </a:bodyPr>
          <a:lstStyle/>
          <a:p>
            <a:pPr algn="just">
              <a:lnSpc>
                <a:spcPts val="2607"/>
              </a:lnSpc>
              <a:spcBef>
                <a:spcPct val="0"/>
              </a:spcBef>
            </a:pPr>
            <a:r>
              <a:rPr lang="en-US" sz="2005">
                <a:solidFill>
                  <a:srgbClr val="FF6F09"/>
                </a:solidFill>
                <a:latin typeface="Canva Sans Bold"/>
              </a:rPr>
              <a:t>Growth Of Membership Program: </a:t>
            </a:r>
            <a:r>
              <a:rPr lang="en-US" sz="2005">
                <a:solidFill>
                  <a:srgbClr val="000000"/>
                </a:solidFill>
                <a:latin typeface="Canva Sans Bold"/>
              </a:rPr>
              <a:t>Providing 30% membership discounts to customers who have made at least 50 purchases demonstrates appreciation for their loyalty. Customers will feel that they are getting discounts, which motivates them to continue the membership of Instacart. This will directly increase the sales and revenue. On the other hand, these customers will keep using Instacart for next year too.</a:t>
            </a:r>
          </a:p>
        </p:txBody>
      </p:sp>
      <p:sp>
        <p:nvSpPr>
          <p:cNvPr name="TextBox 68" id="68"/>
          <p:cNvSpPr txBox="true"/>
          <p:nvPr/>
        </p:nvSpPr>
        <p:spPr>
          <a:xfrm rot="0">
            <a:off x="3109052" y="6520549"/>
            <a:ext cx="12569872" cy="1298502"/>
          </a:xfrm>
          <a:prstGeom prst="rect">
            <a:avLst/>
          </a:prstGeom>
        </p:spPr>
        <p:txBody>
          <a:bodyPr anchor="t" rtlCol="false" tIns="0" lIns="0" bIns="0" rIns="0">
            <a:spAutoFit/>
          </a:bodyPr>
          <a:lstStyle/>
          <a:p>
            <a:pPr algn="just">
              <a:lnSpc>
                <a:spcPts val="2607"/>
              </a:lnSpc>
              <a:spcBef>
                <a:spcPct val="0"/>
              </a:spcBef>
            </a:pPr>
            <a:r>
              <a:rPr lang="en-US" sz="2005">
                <a:solidFill>
                  <a:srgbClr val="FF6F09"/>
                </a:solidFill>
                <a:latin typeface="Canva Sans Bold"/>
              </a:rPr>
              <a:t>Customer Retention:</a:t>
            </a:r>
            <a:r>
              <a:rPr lang="en-US" sz="2005">
                <a:solidFill>
                  <a:srgbClr val="000000"/>
                </a:solidFill>
                <a:latin typeface="Canva Sans Bold"/>
              </a:rPr>
              <a:t> Offering a 20% discount on the next purchase to customers who haven't placed an order in the last 25 days can serve as a motivating incentive for them to shop. In this way Instacart can retain customers by encouraging them to make another purchase rather than exploring alternative platforms such as other grocery shops / shopping app.</a:t>
            </a:r>
          </a:p>
        </p:txBody>
      </p:sp>
      <p:sp>
        <p:nvSpPr>
          <p:cNvPr name="TextBox 69" id="69"/>
          <p:cNvSpPr txBox="true"/>
          <p:nvPr/>
        </p:nvSpPr>
        <p:spPr>
          <a:xfrm rot="0">
            <a:off x="3109052" y="8452703"/>
            <a:ext cx="12569872" cy="1298502"/>
          </a:xfrm>
          <a:prstGeom prst="rect">
            <a:avLst/>
          </a:prstGeom>
        </p:spPr>
        <p:txBody>
          <a:bodyPr anchor="t" rtlCol="false" tIns="0" lIns="0" bIns="0" rIns="0">
            <a:spAutoFit/>
          </a:bodyPr>
          <a:lstStyle/>
          <a:p>
            <a:pPr algn="just">
              <a:lnSpc>
                <a:spcPts val="2607"/>
              </a:lnSpc>
              <a:spcBef>
                <a:spcPct val="0"/>
              </a:spcBef>
            </a:pPr>
            <a:r>
              <a:rPr lang="en-US" sz="2005">
                <a:solidFill>
                  <a:srgbClr val="FF6F09"/>
                </a:solidFill>
                <a:latin typeface="Canva Sans Bold"/>
              </a:rPr>
              <a:t>Improve Reorder Rate:</a:t>
            </a:r>
            <a:r>
              <a:rPr lang="en-US" sz="2005">
                <a:solidFill>
                  <a:srgbClr val="040506"/>
                </a:solidFill>
                <a:latin typeface="Canva Sans Bold"/>
              </a:rPr>
              <a:t> Another alternative option to improve re-order rate and to encourage customer loyalty of these customers (who hasn't placed another order after 25 days) is to issue coupons for the department where they tend to shop often such as produce, dairy eggs, and beverages to incentivize future purchases.</a:t>
            </a:r>
          </a:p>
        </p:txBody>
      </p:sp>
      <p:sp>
        <p:nvSpPr>
          <p:cNvPr name="Freeform 70" id="70"/>
          <p:cNvSpPr/>
          <p:nvPr/>
        </p:nvSpPr>
        <p:spPr>
          <a:xfrm flipH="false" flipV="false" rot="0">
            <a:off x="17573368" y="3207156"/>
            <a:ext cx="2776415" cy="1519456"/>
          </a:xfrm>
          <a:custGeom>
            <a:avLst/>
            <a:gdLst/>
            <a:ahLst/>
            <a:cxnLst/>
            <a:rect r="r" b="b" t="t" l="l"/>
            <a:pathLst>
              <a:path h="1519456" w="2776415">
                <a:moveTo>
                  <a:pt x="0" y="0"/>
                </a:moveTo>
                <a:lnTo>
                  <a:pt x="2776415" y="0"/>
                </a:lnTo>
                <a:lnTo>
                  <a:pt x="2776415" y="1519457"/>
                </a:lnTo>
                <a:lnTo>
                  <a:pt x="0" y="15194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1" id="71"/>
          <p:cNvSpPr txBox="true"/>
          <p:nvPr/>
        </p:nvSpPr>
        <p:spPr>
          <a:xfrm rot="0">
            <a:off x="545494" y="95250"/>
            <a:ext cx="1711549" cy="933450"/>
          </a:xfrm>
          <a:prstGeom prst="rect">
            <a:avLst/>
          </a:prstGeom>
        </p:spPr>
        <p:txBody>
          <a:bodyPr anchor="t" rtlCol="false" tIns="0" lIns="0" bIns="0" rIns="0">
            <a:spAutoFit/>
          </a:bodyPr>
          <a:lstStyle/>
          <a:p>
            <a:pPr algn="ctr">
              <a:lnSpc>
                <a:spcPts val="6900"/>
              </a:lnSpc>
            </a:pPr>
            <a:r>
              <a:rPr lang="en-US" sz="5000" spc="490">
                <a:solidFill>
                  <a:srgbClr val="FFFFFF"/>
                </a:solidFill>
                <a:latin typeface="Codec Pro ExtraBold"/>
              </a:rPr>
              <a:t>BQ3</a:t>
            </a:r>
          </a:p>
        </p:txBody>
      </p:sp>
      <p:sp>
        <p:nvSpPr>
          <p:cNvPr name="Freeform 72" id="72"/>
          <p:cNvSpPr/>
          <p:nvPr/>
        </p:nvSpPr>
        <p:spPr>
          <a:xfrm flipH="false" flipV="false" rot="0">
            <a:off x="15836704" y="130078"/>
            <a:ext cx="1422596" cy="1137149"/>
          </a:xfrm>
          <a:custGeom>
            <a:avLst/>
            <a:gdLst/>
            <a:ahLst/>
            <a:cxnLst/>
            <a:rect r="r" b="b" t="t" l="l"/>
            <a:pathLst>
              <a:path h="1137149" w="1422596">
                <a:moveTo>
                  <a:pt x="0" y="0"/>
                </a:moveTo>
                <a:lnTo>
                  <a:pt x="1422596" y="0"/>
                </a:lnTo>
                <a:lnTo>
                  <a:pt x="1422596" y="1137149"/>
                </a:lnTo>
                <a:lnTo>
                  <a:pt x="0" y="1137149"/>
                </a:lnTo>
                <a:lnTo>
                  <a:pt x="0" y="0"/>
                </a:lnTo>
                <a:close/>
              </a:path>
            </a:pathLst>
          </a:custGeom>
          <a:blipFill>
            <a:blip r:embed="rId10"/>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09751" y="1592744"/>
            <a:ext cx="15385291" cy="8694256"/>
          </a:xfrm>
          <a:custGeom>
            <a:avLst/>
            <a:gdLst/>
            <a:ahLst/>
            <a:cxnLst/>
            <a:rect r="r" b="b" t="t" l="l"/>
            <a:pathLst>
              <a:path h="8694256" w="15385291">
                <a:moveTo>
                  <a:pt x="0" y="0"/>
                </a:moveTo>
                <a:lnTo>
                  <a:pt x="15385291" y="0"/>
                </a:lnTo>
                <a:lnTo>
                  <a:pt x="15385291" y="8694256"/>
                </a:lnTo>
                <a:lnTo>
                  <a:pt x="0" y="8694256"/>
                </a:lnTo>
                <a:lnTo>
                  <a:pt x="0" y="0"/>
                </a:lnTo>
                <a:close/>
              </a:path>
            </a:pathLst>
          </a:custGeom>
          <a:blipFill>
            <a:blip r:embed="rId2"/>
            <a:stretch>
              <a:fillRect l="0" t="-8759" r="0" b="-8759"/>
            </a:stretch>
          </a:blipFill>
        </p:spPr>
      </p:sp>
      <p:grpSp>
        <p:nvGrpSpPr>
          <p:cNvPr name="Group 3" id="3"/>
          <p:cNvGrpSpPr/>
          <p:nvPr/>
        </p:nvGrpSpPr>
        <p:grpSpPr>
          <a:xfrm rot="0">
            <a:off x="-1753704" y="-1387673"/>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5223367" y="-5160919"/>
            <a:ext cx="9348363" cy="9348363"/>
          </a:xfrm>
          <a:custGeom>
            <a:avLst/>
            <a:gdLst/>
            <a:ahLst/>
            <a:cxnLst/>
            <a:rect r="r" b="b" t="t" l="l"/>
            <a:pathLst>
              <a:path h="9348363" w="9348363">
                <a:moveTo>
                  <a:pt x="0" y="0"/>
                </a:moveTo>
                <a:lnTo>
                  <a:pt x="9348362" y="0"/>
                </a:lnTo>
                <a:lnTo>
                  <a:pt x="9348362"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44618" y="5845510"/>
            <a:ext cx="6720111" cy="2599853"/>
          </a:xfrm>
          <a:prstGeom prst="rect">
            <a:avLst/>
          </a:prstGeom>
        </p:spPr>
        <p:txBody>
          <a:bodyPr anchor="t" rtlCol="false" tIns="0" lIns="0" bIns="0" rIns="0">
            <a:spAutoFit/>
          </a:bodyPr>
          <a:lstStyle/>
          <a:p>
            <a:pPr algn="ctr" marL="0" indent="0" lvl="0">
              <a:lnSpc>
                <a:spcPts val="9398"/>
              </a:lnSpc>
            </a:pPr>
            <a:r>
              <a:rPr lang="en-US" sz="10105" spc="1091">
                <a:solidFill>
                  <a:srgbClr val="231F20"/>
                </a:solidFill>
                <a:latin typeface="Codec Pro ExtraBold"/>
              </a:rPr>
              <a:t>THANK YOU</a:t>
            </a:r>
          </a:p>
        </p:txBody>
      </p:sp>
      <p:sp>
        <p:nvSpPr>
          <p:cNvPr name="Freeform 8" id="8"/>
          <p:cNvSpPr/>
          <p:nvPr/>
        </p:nvSpPr>
        <p:spPr>
          <a:xfrm flipH="false" flipV="false" rot="0">
            <a:off x="1673121" y="4786452"/>
            <a:ext cx="4463105" cy="714097"/>
          </a:xfrm>
          <a:custGeom>
            <a:avLst/>
            <a:gdLst/>
            <a:ahLst/>
            <a:cxnLst/>
            <a:rect r="r" b="b" t="t" l="l"/>
            <a:pathLst>
              <a:path h="714097" w="4463105">
                <a:moveTo>
                  <a:pt x="0" y="0"/>
                </a:moveTo>
                <a:lnTo>
                  <a:pt x="4463105" y="0"/>
                </a:lnTo>
                <a:lnTo>
                  <a:pt x="4463105" y="714096"/>
                </a:lnTo>
                <a:lnTo>
                  <a:pt x="0" y="714096"/>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461103" y="1342561"/>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601480" y="1995347"/>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7907654" y="1519911"/>
            <a:ext cx="5916664" cy="1537801"/>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0914512" y="3230440"/>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601958" y="3883226"/>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670275" y="3407790"/>
            <a:ext cx="5918974" cy="1537801"/>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22" id="22"/>
          <p:cNvSpPr/>
          <p:nvPr/>
        </p:nvSpPr>
        <p:spPr>
          <a:xfrm flipH="false" flipV="false" rot="0">
            <a:off x="8747792" y="1741356"/>
            <a:ext cx="847584" cy="1009028"/>
          </a:xfrm>
          <a:custGeom>
            <a:avLst/>
            <a:gdLst/>
            <a:ahLst/>
            <a:cxnLst/>
            <a:rect r="r" b="b" t="t" l="l"/>
            <a:pathLst>
              <a:path h="1009028" w="847584">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7309182" y="5460012"/>
            <a:ext cx="1164616" cy="1910409"/>
            <a:chOff x="0" y="0"/>
            <a:chExt cx="1451520" cy="2381040"/>
          </a:xfrm>
        </p:grpSpPr>
        <p:sp>
          <p:nvSpPr>
            <p:cNvPr name="Freeform 24" id="24"/>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5" id="25"/>
          <p:cNvGrpSpPr/>
          <p:nvPr/>
        </p:nvGrpSpPr>
        <p:grpSpPr>
          <a:xfrm rot="0">
            <a:off x="7449560" y="6112798"/>
            <a:ext cx="325815" cy="605415"/>
            <a:chOff x="0" y="0"/>
            <a:chExt cx="406080" cy="754560"/>
          </a:xfrm>
        </p:grpSpPr>
        <p:sp>
          <p:nvSpPr>
            <p:cNvPr name="Freeform 26" id="26"/>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7" id="27"/>
          <p:cNvGrpSpPr/>
          <p:nvPr/>
        </p:nvGrpSpPr>
        <p:grpSpPr>
          <a:xfrm rot="0">
            <a:off x="7755734" y="5637362"/>
            <a:ext cx="5916664" cy="1537801"/>
            <a:chOff x="0" y="0"/>
            <a:chExt cx="7374240" cy="1916640"/>
          </a:xfrm>
        </p:grpSpPr>
        <p:sp>
          <p:nvSpPr>
            <p:cNvPr name="Freeform 28" id="28"/>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29" id="29"/>
          <p:cNvGrpSpPr/>
          <p:nvPr/>
        </p:nvGrpSpPr>
        <p:grpSpPr>
          <a:xfrm rot="0">
            <a:off x="10762591" y="7347891"/>
            <a:ext cx="1165193" cy="1910409"/>
            <a:chOff x="0" y="0"/>
            <a:chExt cx="1452240" cy="2381040"/>
          </a:xfrm>
        </p:grpSpPr>
        <p:sp>
          <p:nvSpPr>
            <p:cNvPr name="Freeform 30" id="30"/>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1" id="31"/>
          <p:cNvGrpSpPr/>
          <p:nvPr/>
        </p:nvGrpSpPr>
        <p:grpSpPr>
          <a:xfrm rot="0">
            <a:off x="11450038" y="8000677"/>
            <a:ext cx="325815" cy="605415"/>
            <a:chOff x="0" y="0"/>
            <a:chExt cx="406080" cy="754560"/>
          </a:xfrm>
        </p:grpSpPr>
        <p:sp>
          <p:nvSpPr>
            <p:cNvPr name="Freeform 32" id="32"/>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sp>
        <p:nvSpPr>
          <p:cNvPr name="Freeform 33" id="33"/>
          <p:cNvSpPr/>
          <p:nvPr/>
        </p:nvSpPr>
        <p:spPr>
          <a:xfrm flipH="false" flipV="false" rot="0">
            <a:off x="-1352405" y="7175163"/>
            <a:ext cx="7928162" cy="3171265"/>
          </a:xfrm>
          <a:custGeom>
            <a:avLst/>
            <a:gdLst/>
            <a:ahLst/>
            <a:cxnLst/>
            <a:rect r="r" b="b" t="t" l="l"/>
            <a:pathLst>
              <a:path h="3171265" w="7928162">
                <a:moveTo>
                  <a:pt x="0" y="0"/>
                </a:moveTo>
                <a:lnTo>
                  <a:pt x="7928162" y="0"/>
                </a:lnTo>
                <a:lnTo>
                  <a:pt x="7928162" y="3171265"/>
                </a:lnTo>
                <a:lnTo>
                  <a:pt x="0" y="3171265"/>
                </a:lnTo>
                <a:lnTo>
                  <a:pt x="0" y="0"/>
                </a:lnTo>
                <a:close/>
              </a:path>
            </a:pathLst>
          </a:custGeom>
          <a:blipFill>
            <a:blip r:embed="rId6"/>
            <a:stretch>
              <a:fillRect l="0" t="0" r="0" b="0"/>
            </a:stretch>
          </a:blipFill>
        </p:spPr>
      </p:sp>
      <p:grpSp>
        <p:nvGrpSpPr>
          <p:cNvPr name="Group 34" id="34"/>
          <p:cNvGrpSpPr/>
          <p:nvPr/>
        </p:nvGrpSpPr>
        <p:grpSpPr>
          <a:xfrm rot="0">
            <a:off x="5518354" y="7525241"/>
            <a:ext cx="5918974" cy="1537801"/>
            <a:chOff x="0" y="0"/>
            <a:chExt cx="7377120" cy="1916640"/>
          </a:xfrm>
        </p:grpSpPr>
        <p:sp>
          <p:nvSpPr>
            <p:cNvPr name="Freeform 35" id="35"/>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36" id="36"/>
          <p:cNvSpPr/>
          <p:nvPr/>
        </p:nvSpPr>
        <p:spPr>
          <a:xfrm flipH="false" flipV="false" rot="0">
            <a:off x="9889965" y="3595131"/>
            <a:ext cx="976021" cy="1071481"/>
          </a:xfrm>
          <a:custGeom>
            <a:avLst/>
            <a:gdLst/>
            <a:ahLst/>
            <a:cxnLst/>
            <a:rect r="r" b="b" t="t" l="l"/>
            <a:pathLst>
              <a:path h="1071481" w="976021">
                <a:moveTo>
                  <a:pt x="0" y="0"/>
                </a:moveTo>
                <a:lnTo>
                  <a:pt x="976021" y="0"/>
                </a:lnTo>
                <a:lnTo>
                  <a:pt x="976021" y="1071480"/>
                </a:lnTo>
                <a:lnTo>
                  <a:pt x="0" y="10714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7" id="37"/>
          <p:cNvSpPr/>
          <p:nvPr/>
        </p:nvSpPr>
        <p:spPr>
          <a:xfrm flipH="false" flipV="false" rot="0">
            <a:off x="8477841" y="5957903"/>
            <a:ext cx="928806" cy="896720"/>
          </a:xfrm>
          <a:custGeom>
            <a:avLst/>
            <a:gdLst/>
            <a:ahLst/>
            <a:cxnLst/>
            <a:rect r="r" b="b" t="t" l="l"/>
            <a:pathLst>
              <a:path h="896720" w="928806">
                <a:moveTo>
                  <a:pt x="0" y="0"/>
                </a:moveTo>
                <a:lnTo>
                  <a:pt x="928806" y="0"/>
                </a:lnTo>
                <a:lnTo>
                  <a:pt x="928806" y="896719"/>
                </a:lnTo>
                <a:lnTo>
                  <a:pt x="0" y="896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8" id="38"/>
          <p:cNvSpPr/>
          <p:nvPr/>
        </p:nvSpPr>
        <p:spPr>
          <a:xfrm flipH="false" flipV="false" rot="0">
            <a:off x="9835982" y="787048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9" id="39"/>
          <p:cNvSpPr txBox="true"/>
          <p:nvPr/>
        </p:nvSpPr>
        <p:spPr>
          <a:xfrm rot="0">
            <a:off x="468018" y="606430"/>
            <a:ext cx="4686957" cy="2045280"/>
          </a:xfrm>
          <a:prstGeom prst="rect">
            <a:avLst/>
          </a:prstGeom>
        </p:spPr>
        <p:txBody>
          <a:bodyPr anchor="t" rtlCol="false" tIns="0" lIns="0" bIns="0" rIns="0">
            <a:spAutoFit/>
          </a:bodyPr>
          <a:lstStyle/>
          <a:p>
            <a:pPr>
              <a:lnSpc>
                <a:spcPts val="8206"/>
              </a:lnSpc>
            </a:pPr>
            <a:r>
              <a:rPr lang="en-US" sz="5946" spc="582">
                <a:solidFill>
                  <a:srgbClr val="FFFFFF"/>
                </a:solidFill>
                <a:latin typeface="Canva Sans Bold"/>
              </a:rPr>
              <a:t>Project</a:t>
            </a:r>
          </a:p>
          <a:p>
            <a:pPr algn="l" marL="0" indent="0" lvl="0">
              <a:lnSpc>
                <a:spcPts val="8206"/>
              </a:lnSpc>
              <a:spcBef>
                <a:spcPct val="0"/>
              </a:spcBef>
            </a:pPr>
            <a:r>
              <a:rPr lang="en-US" sz="5946" spc="582">
                <a:solidFill>
                  <a:srgbClr val="FFFFFF"/>
                </a:solidFill>
                <a:latin typeface="Canva Sans Bold"/>
              </a:rPr>
              <a:t>Objectives</a:t>
            </a:r>
          </a:p>
        </p:txBody>
      </p:sp>
      <p:sp>
        <p:nvSpPr>
          <p:cNvPr name="TextBox 40" id="40"/>
          <p:cNvSpPr txBox="true"/>
          <p:nvPr/>
        </p:nvSpPr>
        <p:spPr>
          <a:xfrm rot="0">
            <a:off x="9632005" y="1920370"/>
            <a:ext cx="3636065" cy="633795"/>
          </a:xfrm>
          <a:prstGeom prst="rect">
            <a:avLst/>
          </a:prstGeom>
        </p:spPr>
        <p:txBody>
          <a:bodyPr anchor="t" rtlCol="false" tIns="0" lIns="0" bIns="0" rIns="0">
            <a:spAutoFit/>
          </a:bodyPr>
          <a:lstStyle/>
          <a:p>
            <a:pPr algn="ctr" marL="0" indent="0" lvl="0">
              <a:lnSpc>
                <a:spcPts val="2564"/>
              </a:lnSpc>
              <a:spcBef>
                <a:spcPct val="0"/>
              </a:spcBef>
            </a:pPr>
            <a:r>
              <a:rPr lang="en-US" sz="1858" spc="182">
                <a:solidFill>
                  <a:srgbClr val="FFFFFF"/>
                </a:solidFill>
                <a:latin typeface="Open Sauce Bold"/>
              </a:rPr>
              <a:t>Optimizing Resource Allocations</a:t>
            </a:r>
          </a:p>
        </p:txBody>
      </p:sp>
      <p:sp>
        <p:nvSpPr>
          <p:cNvPr name="TextBox 41" id="41"/>
          <p:cNvSpPr txBox="true"/>
          <p:nvPr/>
        </p:nvSpPr>
        <p:spPr>
          <a:xfrm rot="0">
            <a:off x="6363363" y="18524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01</a:t>
            </a:r>
          </a:p>
        </p:txBody>
      </p:sp>
      <p:sp>
        <p:nvSpPr>
          <p:cNvPr name="TextBox 42" id="42"/>
          <p:cNvSpPr txBox="true"/>
          <p:nvPr/>
        </p:nvSpPr>
        <p:spPr>
          <a:xfrm rot="0">
            <a:off x="12079705" y="37145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02</a:t>
            </a:r>
          </a:p>
        </p:txBody>
      </p:sp>
      <p:sp>
        <p:nvSpPr>
          <p:cNvPr name="TextBox 43" id="43"/>
          <p:cNvSpPr txBox="true"/>
          <p:nvPr/>
        </p:nvSpPr>
        <p:spPr>
          <a:xfrm rot="0">
            <a:off x="9520947" y="6075097"/>
            <a:ext cx="3636065" cy="633755"/>
          </a:xfrm>
          <a:prstGeom prst="rect">
            <a:avLst/>
          </a:prstGeom>
        </p:spPr>
        <p:txBody>
          <a:bodyPr anchor="t" rtlCol="false" tIns="0" lIns="0" bIns="0" rIns="0">
            <a:spAutoFit/>
          </a:bodyPr>
          <a:lstStyle/>
          <a:p>
            <a:pPr algn="ctr">
              <a:lnSpc>
                <a:spcPts val="2566"/>
              </a:lnSpc>
            </a:pPr>
            <a:r>
              <a:rPr lang="en-US" sz="1860" spc="182">
                <a:solidFill>
                  <a:srgbClr val="FFFFFF"/>
                </a:solidFill>
                <a:latin typeface="Open Sauce Bold"/>
              </a:rPr>
              <a:t>Reduce Operational</a:t>
            </a:r>
          </a:p>
          <a:p>
            <a:pPr algn="ctr" marL="0" indent="0" lvl="0">
              <a:lnSpc>
                <a:spcPts val="2566"/>
              </a:lnSpc>
              <a:spcBef>
                <a:spcPct val="0"/>
              </a:spcBef>
            </a:pPr>
            <a:r>
              <a:rPr lang="en-US" sz="1860" spc="182">
                <a:solidFill>
                  <a:srgbClr val="FFFFFF"/>
                </a:solidFill>
                <a:latin typeface="Open Sauce Bold"/>
              </a:rPr>
              <a:t> Costs</a:t>
            </a:r>
          </a:p>
        </p:txBody>
      </p:sp>
      <p:sp>
        <p:nvSpPr>
          <p:cNvPr name="TextBox 44" id="44"/>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03</a:t>
            </a:r>
          </a:p>
        </p:txBody>
      </p:sp>
      <p:sp>
        <p:nvSpPr>
          <p:cNvPr name="TextBox 45" id="45"/>
          <p:cNvSpPr txBox="true"/>
          <p:nvPr/>
        </p:nvSpPr>
        <p:spPr>
          <a:xfrm rot="0">
            <a:off x="11927784" y="783203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04</a:t>
            </a:r>
          </a:p>
        </p:txBody>
      </p:sp>
      <p:sp>
        <p:nvSpPr>
          <p:cNvPr name="TextBox 46" id="46"/>
          <p:cNvSpPr txBox="true"/>
          <p:nvPr/>
        </p:nvSpPr>
        <p:spPr>
          <a:xfrm rot="0">
            <a:off x="5937701" y="3845505"/>
            <a:ext cx="3636065" cy="633795"/>
          </a:xfrm>
          <a:prstGeom prst="rect">
            <a:avLst/>
          </a:prstGeom>
        </p:spPr>
        <p:txBody>
          <a:bodyPr anchor="t" rtlCol="false" tIns="0" lIns="0" bIns="0" rIns="0">
            <a:spAutoFit/>
          </a:bodyPr>
          <a:lstStyle/>
          <a:p>
            <a:pPr algn="r" marL="0" indent="0" lvl="0">
              <a:lnSpc>
                <a:spcPts val="2564"/>
              </a:lnSpc>
              <a:spcBef>
                <a:spcPct val="0"/>
              </a:spcBef>
            </a:pPr>
            <a:r>
              <a:rPr lang="en-US" sz="1858" spc="182">
                <a:solidFill>
                  <a:srgbClr val="FFFFFF"/>
                </a:solidFill>
                <a:latin typeface="Open Sauce Bold"/>
              </a:rPr>
              <a:t>Enhancing Customer Attraction Strategies</a:t>
            </a:r>
          </a:p>
        </p:txBody>
      </p:sp>
      <p:sp>
        <p:nvSpPr>
          <p:cNvPr name="TextBox 47" id="47"/>
          <p:cNvSpPr txBox="true"/>
          <p:nvPr/>
        </p:nvSpPr>
        <p:spPr>
          <a:xfrm rot="0">
            <a:off x="6109263" y="7997482"/>
            <a:ext cx="3636065" cy="633795"/>
          </a:xfrm>
          <a:prstGeom prst="rect">
            <a:avLst/>
          </a:prstGeom>
        </p:spPr>
        <p:txBody>
          <a:bodyPr anchor="t" rtlCol="false" tIns="0" lIns="0" bIns="0" rIns="0">
            <a:spAutoFit/>
          </a:bodyPr>
          <a:lstStyle/>
          <a:p>
            <a:pPr algn="ctr" marL="0" indent="0" lvl="0">
              <a:lnSpc>
                <a:spcPts val="2564"/>
              </a:lnSpc>
              <a:spcBef>
                <a:spcPct val="0"/>
              </a:spcBef>
            </a:pPr>
            <a:r>
              <a:rPr lang="en-US" sz="1858" spc="182">
                <a:solidFill>
                  <a:srgbClr val="FFFFFF"/>
                </a:solidFill>
                <a:latin typeface="Open Sauce Bold"/>
              </a:rPr>
              <a:t>Improving Marketing Effectiveness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660488">
            <a:off x="-3112488" y="626572"/>
            <a:ext cx="8282376" cy="404757"/>
            <a:chOff x="0" y="0"/>
            <a:chExt cx="2181367" cy="106603"/>
          </a:xfrm>
        </p:grpSpPr>
        <p:sp>
          <p:nvSpPr>
            <p:cNvPr name="Freeform 3" id="3"/>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4" id="4"/>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456306" y="2706088"/>
            <a:ext cx="8087340" cy="1133426"/>
            <a:chOff x="0" y="0"/>
            <a:chExt cx="10326211" cy="1447200"/>
          </a:xfrm>
        </p:grpSpPr>
        <p:sp>
          <p:nvSpPr>
            <p:cNvPr name="Freeform 6" id="6"/>
            <p:cNvSpPr/>
            <p:nvPr/>
          </p:nvSpPr>
          <p:spPr>
            <a:xfrm flipH="false" flipV="false" rot="0">
              <a:off x="0" y="0"/>
              <a:ext cx="10326152" cy="1447165"/>
            </a:xfrm>
            <a:custGeom>
              <a:avLst/>
              <a:gdLst/>
              <a:ahLst/>
              <a:cxnLst/>
              <a:rect r="r" b="b" t="t" l="l"/>
              <a:pathLst>
                <a:path h="1447165" w="10326152">
                  <a:moveTo>
                    <a:pt x="8491200" y="0"/>
                  </a:moveTo>
                  <a:cubicBezTo>
                    <a:pt x="0" y="0"/>
                    <a:pt x="0" y="0"/>
                    <a:pt x="0" y="0"/>
                  </a:cubicBezTo>
                  <a:cubicBezTo>
                    <a:pt x="0" y="1447165"/>
                    <a:pt x="0" y="1447165"/>
                    <a:pt x="0" y="1447165"/>
                  </a:cubicBezTo>
                  <a:cubicBezTo>
                    <a:pt x="8491200" y="1447165"/>
                    <a:pt x="8491200" y="1447165"/>
                    <a:pt x="8491200" y="1447165"/>
                  </a:cubicBezTo>
                  <a:cubicBezTo>
                    <a:pt x="9501890" y="1447165"/>
                    <a:pt x="10326152" y="1122172"/>
                    <a:pt x="10326152" y="723519"/>
                  </a:cubicBezTo>
                  <a:cubicBezTo>
                    <a:pt x="10326152" y="324866"/>
                    <a:pt x="9501888" y="0"/>
                    <a:pt x="8491200" y="0"/>
                  </a:cubicBezTo>
                  <a:close/>
                </a:path>
              </a:pathLst>
            </a:custGeom>
            <a:solidFill>
              <a:srgbClr val="F2F2F2"/>
            </a:solidFill>
          </p:spPr>
        </p:sp>
      </p:grpSp>
      <p:grpSp>
        <p:nvGrpSpPr>
          <p:cNvPr name="Group 7" id="7"/>
          <p:cNvGrpSpPr/>
          <p:nvPr/>
        </p:nvGrpSpPr>
        <p:grpSpPr>
          <a:xfrm rot="0">
            <a:off x="678893" y="2504370"/>
            <a:ext cx="1610480" cy="1609353"/>
            <a:chOff x="0" y="0"/>
            <a:chExt cx="2056320" cy="2054880"/>
          </a:xfrm>
        </p:grpSpPr>
        <p:sp>
          <p:nvSpPr>
            <p:cNvPr name="Freeform 8" id="8"/>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9" id="9"/>
          <p:cNvGrpSpPr/>
          <p:nvPr/>
        </p:nvGrpSpPr>
        <p:grpSpPr>
          <a:xfrm rot="0">
            <a:off x="1484133" y="4626057"/>
            <a:ext cx="8059513" cy="1133426"/>
            <a:chOff x="0" y="0"/>
            <a:chExt cx="10290679" cy="1447200"/>
          </a:xfrm>
        </p:grpSpPr>
        <p:sp>
          <p:nvSpPr>
            <p:cNvPr name="Freeform 10" id="10"/>
            <p:cNvSpPr/>
            <p:nvPr/>
          </p:nvSpPr>
          <p:spPr>
            <a:xfrm flipH="false" flipV="false" rot="0">
              <a:off x="0" y="0"/>
              <a:ext cx="10290621" cy="1447165"/>
            </a:xfrm>
            <a:custGeom>
              <a:avLst/>
              <a:gdLst/>
              <a:ahLst/>
              <a:cxnLst/>
              <a:rect r="r" b="b" t="t" l="l"/>
              <a:pathLst>
                <a:path h="1447165" w="10290621">
                  <a:moveTo>
                    <a:pt x="8461983" y="0"/>
                  </a:moveTo>
                  <a:cubicBezTo>
                    <a:pt x="0" y="0"/>
                    <a:pt x="0" y="0"/>
                    <a:pt x="0" y="0"/>
                  </a:cubicBezTo>
                  <a:cubicBezTo>
                    <a:pt x="0" y="1447165"/>
                    <a:pt x="0" y="1447165"/>
                    <a:pt x="0" y="1447165"/>
                  </a:cubicBezTo>
                  <a:cubicBezTo>
                    <a:pt x="8461983" y="1447165"/>
                    <a:pt x="8461983" y="1447165"/>
                    <a:pt x="8461983" y="1447165"/>
                  </a:cubicBezTo>
                  <a:cubicBezTo>
                    <a:pt x="9469195" y="1447165"/>
                    <a:pt x="10290621" y="1122172"/>
                    <a:pt x="10290621" y="723519"/>
                  </a:cubicBezTo>
                  <a:cubicBezTo>
                    <a:pt x="10290621" y="324866"/>
                    <a:pt x="9469194" y="0"/>
                    <a:pt x="8461983" y="0"/>
                  </a:cubicBezTo>
                  <a:close/>
                </a:path>
              </a:pathLst>
            </a:custGeom>
            <a:solidFill>
              <a:srgbClr val="F2F2F2"/>
            </a:solidFill>
          </p:spPr>
        </p:sp>
      </p:grpSp>
      <p:grpSp>
        <p:nvGrpSpPr>
          <p:cNvPr name="Group 11" id="11"/>
          <p:cNvGrpSpPr/>
          <p:nvPr/>
        </p:nvGrpSpPr>
        <p:grpSpPr>
          <a:xfrm rot="0">
            <a:off x="735282" y="4151822"/>
            <a:ext cx="1610480" cy="1609353"/>
            <a:chOff x="0" y="0"/>
            <a:chExt cx="2056320" cy="2054880"/>
          </a:xfrm>
        </p:grpSpPr>
        <p:sp>
          <p:nvSpPr>
            <p:cNvPr name="Freeform 12" id="12"/>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3" id="13"/>
          <p:cNvGrpSpPr/>
          <p:nvPr/>
        </p:nvGrpSpPr>
        <p:grpSpPr>
          <a:xfrm rot="0">
            <a:off x="1484133" y="6278272"/>
            <a:ext cx="8059513" cy="1133426"/>
            <a:chOff x="0" y="0"/>
            <a:chExt cx="10290679" cy="1447200"/>
          </a:xfrm>
        </p:grpSpPr>
        <p:sp>
          <p:nvSpPr>
            <p:cNvPr name="Freeform 14" id="14"/>
            <p:cNvSpPr/>
            <p:nvPr/>
          </p:nvSpPr>
          <p:spPr>
            <a:xfrm flipH="false" flipV="false" rot="0">
              <a:off x="0" y="0"/>
              <a:ext cx="10290621" cy="1447165"/>
            </a:xfrm>
            <a:custGeom>
              <a:avLst/>
              <a:gdLst/>
              <a:ahLst/>
              <a:cxnLst/>
              <a:rect r="r" b="b" t="t" l="l"/>
              <a:pathLst>
                <a:path h="1447165" w="10290621">
                  <a:moveTo>
                    <a:pt x="8461983" y="0"/>
                  </a:moveTo>
                  <a:cubicBezTo>
                    <a:pt x="0" y="0"/>
                    <a:pt x="0" y="0"/>
                    <a:pt x="0" y="0"/>
                  </a:cubicBezTo>
                  <a:cubicBezTo>
                    <a:pt x="0" y="1447165"/>
                    <a:pt x="0" y="1447165"/>
                    <a:pt x="0" y="1447165"/>
                  </a:cubicBezTo>
                  <a:cubicBezTo>
                    <a:pt x="8461983" y="1447165"/>
                    <a:pt x="8461983" y="1447165"/>
                    <a:pt x="8461983" y="1447165"/>
                  </a:cubicBezTo>
                  <a:cubicBezTo>
                    <a:pt x="9469195" y="1447165"/>
                    <a:pt x="10290621" y="1122172"/>
                    <a:pt x="10290621" y="723519"/>
                  </a:cubicBezTo>
                  <a:cubicBezTo>
                    <a:pt x="10290621" y="324866"/>
                    <a:pt x="9469194" y="0"/>
                    <a:pt x="8461983" y="0"/>
                  </a:cubicBezTo>
                  <a:close/>
                </a:path>
              </a:pathLst>
            </a:custGeom>
            <a:solidFill>
              <a:srgbClr val="F2F2F2"/>
            </a:solidFill>
          </p:spPr>
        </p:sp>
      </p:grpSp>
      <p:grpSp>
        <p:nvGrpSpPr>
          <p:cNvPr name="Group 15" id="15"/>
          <p:cNvGrpSpPr/>
          <p:nvPr/>
        </p:nvGrpSpPr>
        <p:grpSpPr>
          <a:xfrm rot="0">
            <a:off x="735282" y="5804037"/>
            <a:ext cx="1610480" cy="1609353"/>
            <a:chOff x="0" y="0"/>
            <a:chExt cx="2056320" cy="2054880"/>
          </a:xfrm>
        </p:grpSpPr>
        <p:sp>
          <p:nvSpPr>
            <p:cNvPr name="Freeform 16" id="16"/>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7" id="17"/>
          <p:cNvGrpSpPr/>
          <p:nvPr/>
        </p:nvGrpSpPr>
        <p:grpSpPr>
          <a:xfrm rot="0">
            <a:off x="9358424" y="2568030"/>
            <a:ext cx="8059513" cy="1371389"/>
            <a:chOff x="0" y="0"/>
            <a:chExt cx="10290679" cy="1751040"/>
          </a:xfrm>
        </p:grpSpPr>
        <p:sp>
          <p:nvSpPr>
            <p:cNvPr name="Freeform 18" id="18"/>
            <p:cNvSpPr/>
            <p:nvPr/>
          </p:nvSpPr>
          <p:spPr>
            <a:xfrm flipH="false" flipV="false" rot="0">
              <a:off x="0" y="0"/>
              <a:ext cx="10290621" cy="1750998"/>
            </a:xfrm>
            <a:custGeom>
              <a:avLst/>
              <a:gdLst/>
              <a:ahLst/>
              <a:cxnLst/>
              <a:rect r="r" b="b" t="t" l="l"/>
              <a:pathLst>
                <a:path h="1750998" w="10290621">
                  <a:moveTo>
                    <a:pt x="8461983" y="0"/>
                  </a:moveTo>
                  <a:cubicBezTo>
                    <a:pt x="0" y="0"/>
                    <a:pt x="0" y="0"/>
                    <a:pt x="0" y="0"/>
                  </a:cubicBezTo>
                  <a:cubicBezTo>
                    <a:pt x="0" y="1750998"/>
                    <a:pt x="0" y="1750998"/>
                    <a:pt x="0" y="1750998"/>
                  </a:cubicBezTo>
                  <a:cubicBezTo>
                    <a:pt x="8461983" y="1750998"/>
                    <a:pt x="8461983" y="1750998"/>
                    <a:pt x="8461983" y="1750998"/>
                  </a:cubicBezTo>
                  <a:cubicBezTo>
                    <a:pt x="9469195" y="1750998"/>
                    <a:pt x="10290621" y="1357772"/>
                    <a:pt x="10290621" y="875422"/>
                  </a:cubicBezTo>
                  <a:cubicBezTo>
                    <a:pt x="10290621" y="393072"/>
                    <a:pt x="9469194" y="0"/>
                    <a:pt x="8461983" y="0"/>
                  </a:cubicBezTo>
                  <a:close/>
                </a:path>
              </a:pathLst>
            </a:custGeom>
            <a:solidFill>
              <a:srgbClr val="F2F2F2"/>
            </a:solidFill>
          </p:spPr>
        </p:sp>
      </p:grpSp>
      <p:grpSp>
        <p:nvGrpSpPr>
          <p:cNvPr name="Group 19" id="19"/>
          <p:cNvGrpSpPr/>
          <p:nvPr/>
        </p:nvGrpSpPr>
        <p:grpSpPr>
          <a:xfrm rot="0">
            <a:off x="8609573" y="2449049"/>
            <a:ext cx="1610480" cy="1609353"/>
            <a:chOff x="0" y="0"/>
            <a:chExt cx="2056320" cy="2054880"/>
          </a:xfrm>
        </p:grpSpPr>
        <p:sp>
          <p:nvSpPr>
            <p:cNvPr name="Freeform 20" id="20"/>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21" id="21"/>
          <p:cNvGrpSpPr/>
          <p:nvPr/>
        </p:nvGrpSpPr>
        <p:grpSpPr>
          <a:xfrm rot="0">
            <a:off x="9358424" y="4570736"/>
            <a:ext cx="8059513" cy="1133426"/>
            <a:chOff x="0" y="0"/>
            <a:chExt cx="10290679" cy="1447200"/>
          </a:xfrm>
        </p:grpSpPr>
        <p:sp>
          <p:nvSpPr>
            <p:cNvPr name="Freeform 22" id="22"/>
            <p:cNvSpPr/>
            <p:nvPr/>
          </p:nvSpPr>
          <p:spPr>
            <a:xfrm flipH="false" flipV="false" rot="0">
              <a:off x="0" y="0"/>
              <a:ext cx="10290621" cy="1447165"/>
            </a:xfrm>
            <a:custGeom>
              <a:avLst/>
              <a:gdLst/>
              <a:ahLst/>
              <a:cxnLst/>
              <a:rect r="r" b="b" t="t" l="l"/>
              <a:pathLst>
                <a:path h="1447165" w="10290621">
                  <a:moveTo>
                    <a:pt x="8461983" y="0"/>
                  </a:moveTo>
                  <a:cubicBezTo>
                    <a:pt x="0" y="0"/>
                    <a:pt x="0" y="0"/>
                    <a:pt x="0" y="0"/>
                  </a:cubicBezTo>
                  <a:cubicBezTo>
                    <a:pt x="0" y="1447165"/>
                    <a:pt x="0" y="1447165"/>
                    <a:pt x="0" y="1447165"/>
                  </a:cubicBezTo>
                  <a:cubicBezTo>
                    <a:pt x="8461983" y="1447165"/>
                    <a:pt x="8461983" y="1447165"/>
                    <a:pt x="8461983" y="1447165"/>
                  </a:cubicBezTo>
                  <a:cubicBezTo>
                    <a:pt x="9469195" y="1447165"/>
                    <a:pt x="10290621" y="1122172"/>
                    <a:pt x="10290621" y="723519"/>
                  </a:cubicBezTo>
                  <a:cubicBezTo>
                    <a:pt x="10290621" y="324866"/>
                    <a:pt x="9469194" y="0"/>
                    <a:pt x="8461983" y="0"/>
                  </a:cubicBezTo>
                  <a:close/>
                </a:path>
              </a:pathLst>
            </a:custGeom>
            <a:solidFill>
              <a:srgbClr val="F2F2F2"/>
            </a:solidFill>
          </p:spPr>
        </p:sp>
      </p:grpSp>
      <p:grpSp>
        <p:nvGrpSpPr>
          <p:cNvPr name="Group 23" id="23"/>
          <p:cNvGrpSpPr/>
          <p:nvPr/>
        </p:nvGrpSpPr>
        <p:grpSpPr>
          <a:xfrm rot="0">
            <a:off x="8609573" y="4096501"/>
            <a:ext cx="1610480" cy="1609353"/>
            <a:chOff x="0" y="0"/>
            <a:chExt cx="2056320" cy="2054880"/>
          </a:xfrm>
        </p:grpSpPr>
        <p:sp>
          <p:nvSpPr>
            <p:cNvPr name="Freeform 24" id="2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25" id="25"/>
          <p:cNvGrpSpPr/>
          <p:nvPr/>
        </p:nvGrpSpPr>
        <p:grpSpPr>
          <a:xfrm rot="0">
            <a:off x="9358424" y="5971713"/>
            <a:ext cx="8059513" cy="1133426"/>
            <a:chOff x="0" y="0"/>
            <a:chExt cx="10290679" cy="1447200"/>
          </a:xfrm>
        </p:grpSpPr>
        <p:sp>
          <p:nvSpPr>
            <p:cNvPr name="Freeform 26" id="26"/>
            <p:cNvSpPr/>
            <p:nvPr/>
          </p:nvSpPr>
          <p:spPr>
            <a:xfrm flipH="false" flipV="false" rot="0">
              <a:off x="0" y="0"/>
              <a:ext cx="10290621" cy="1447165"/>
            </a:xfrm>
            <a:custGeom>
              <a:avLst/>
              <a:gdLst/>
              <a:ahLst/>
              <a:cxnLst/>
              <a:rect r="r" b="b" t="t" l="l"/>
              <a:pathLst>
                <a:path h="1447165" w="10290621">
                  <a:moveTo>
                    <a:pt x="8461983" y="0"/>
                  </a:moveTo>
                  <a:cubicBezTo>
                    <a:pt x="0" y="0"/>
                    <a:pt x="0" y="0"/>
                    <a:pt x="0" y="0"/>
                  </a:cubicBezTo>
                  <a:cubicBezTo>
                    <a:pt x="0" y="1447165"/>
                    <a:pt x="0" y="1447165"/>
                    <a:pt x="0" y="1447165"/>
                  </a:cubicBezTo>
                  <a:cubicBezTo>
                    <a:pt x="8461983" y="1447165"/>
                    <a:pt x="8461983" y="1447165"/>
                    <a:pt x="8461983" y="1447165"/>
                  </a:cubicBezTo>
                  <a:cubicBezTo>
                    <a:pt x="9469195" y="1447165"/>
                    <a:pt x="10290621" y="1122172"/>
                    <a:pt x="10290621" y="723519"/>
                  </a:cubicBezTo>
                  <a:cubicBezTo>
                    <a:pt x="10290621" y="324866"/>
                    <a:pt x="9469194" y="0"/>
                    <a:pt x="8461983" y="0"/>
                  </a:cubicBezTo>
                  <a:close/>
                </a:path>
              </a:pathLst>
            </a:custGeom>
            <a:solidFill>
              <a:srgbClr val="F2F2F2"/>
            </a:solidFill>
          </p:spPr>
        </p:sp>
      </p:grpSp>
      <p:grpSp>
        <p:nvGrpSpPr>
          <p:cNvPr name="Group 27" id="27"/>
          <p:cNvGrpSpPr/>
          <p:nvPr/>
        </p:nvGrpSpPr>
        <p:grpSpPr>
          <a:xfrm rot="0">
            <a:off x="8609573" y="5743954"/>
            <a:ext cx="1610480" cy="1609353"/>
            <a:chOff x="0" y="0"/>
            <a:chExt cx="2056320" cy="2054880"/>
          </a:xfrm>
        </p:grpSpPr>
        <p:sp>
          <p:nvSpPr>
            <p:cNvPr name="Freeform 28" id="28"/>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name="Freeform 29" id="29"/>
          <p:cNvSpPr/>
          <p:nvPr/>
        </p:nvSpPr>
        <p:spPr>
          <a:xfrm flipH="false" flipV="false" rot="0">
            <a:off x="8266012" y="8116008"/>
            <a:ext cx="2566659" cy="2321825"/>
          </a:xfrm>
          <a:custGeom>
            <a:avLst/>
            <a:gdLst/>
            <a:ahLst/>
            <a:cxnLst/>
            <a:rect r="r" b="b" t="t" l="l"/>
            <a:pathLst>
              <a:path h="2321825" w="2566659">
                <a:moveTo>
                  <a:pt x="0" y="0"/>
                </a:moveTo>
                <a:lnTo>
                  <a:pt x="2566658" y="0"/>
                </a:lnTo>
                <a:lnTo>
                  <a:pt x="2566658" y="2321824"/>
                </a:lnTo>
                <a:lnTo>
                  <a:pt x="0" y="2321824"/>
                </a:lnTo>
                <a:lnTo>
                  <a:pt x="0" y="0"/>
                </a:lnTo>
                <a:close/>
              </a:path>
            </a:pathLst>
          </a:custGeom>
          <a:blipFill>
            <a:blip r:embed="rId2"/>
            <a:stretch>
              <a:fillRect l="0" t="-13148" r="0" b="-13148"/>
            </a:stretch>
          </a:blipFill>
        </p:spPr>
      </p:sp>
      <p:sp>
        <p:nvSpPr>
          <p:cNvPr name="Freeform 30" id="30"/>
          <p:cNvSpPr/>
          <p:nvPr/>
        </p:nvSpPr>
        <p:spPr>
          <a:xfrm flipH="false" flipV="false" rot="0">
            <a:off x="14343628" y="7699113"/>
            <a:ext cx="3944372" cy="2738719"/>
          </a:xfrm>
          <a:custGeom>
            <a:avLst/>
            <a:gdLst/>
            <a:ahLst/>
            <a:cxnLst/>
            <a:rect r="r" b="b" t="t" l="l"/>
            <a:pathLst>
              <a:path h="2738719" w="3944372">
                <a:moveTo>
                  <a:pt x="0" y="0"/>
                </a:moveTo>
                <a:lnTo>
                  <a:pt x="3944372" y="0"/>
                </a:lnTo>
                <a:lnTo>
                  <a:pt x="3944372" y="2738719"/>
                </a:lnTo>
                <a:lnTo>
                  <a:pt x="0" y="2738719"/>
                </a:lnTo>
                <a:lnTo>
                  <a:pt x="0" y="0"/>
                </a:lnTo>
                <a:close/>
              </a:path>
            </a:pathLst>
          </a:custGeom>
          <a:blipFill>
            <a:blip r:embed="rId3"/>
            <a:stretch>
              <a:fillRect l="0" t="0" r="0" b="0"/>
            </a:stretch>
          </a:blipFill>
        </p:spPr>
      </p:sp>
      <p:sp>
        <p:nvSpPr>
          <p:cNvPr name="TextBox 31" id="31"/>
          <p:cNvSpPr txBox="true"/>
          <p:nvPr/>
        </p:nvSpPr>
        <p:spPr>
          <a:xfrm rot="0">
            <a:off x="1053766" y="3054877"/>
            <a:ext cx="805080" cy="311446"/>
          </a:xfrm>
          <a:prstGeom prst="rect">
            <a:avLst/>
          </a:prstGeom>
        </p:spPr>
        <p:txBody>
          <a:bodyPr anchor="t" rtlCol="false" tIns="0" lIns="0" bIns="0" rIns="0">
            <a:spAutoFit/>
          </a:bodyPr>
          <a:lstStyle/>
          <a:p>
            <a:pPr algn="ctr">
              <a:lnSpc>
                <a:spcPts val="2533"/>
              </a:lnSpc>
              <a:spcBef>
                <a:spcPct val="0"/>
              </a:spcBef>
            </a:pPr>
            <a:r>
              <a:rPr lang="en-US" sz="1949">
                <a:solidFill>
                  <a:srgbClr val="FFFFFF"/>
                </a:solidFill>
                <a:latin typeface="Open Sauce Bold"/>
              </a:rPr>
              <a:t>Scope</a:t>
            </a:r>
          </a:p>
        </p:txBody>
      </p:sp>
      <p:sp>
        <p:nvSpPr>
          <p:cNvPr name="TextBox 32" id="32"/>
          <p:cNvSpPr txBox="true"/>
          <p:nvPr/>
        </p:nvSpPr>
        <p:spPr>
          <a:xfrm rot="0">
            <a:off x="2451864" y="4866695"/>
            <a:ext cx="5814148" cy="580263"/>
          </a:xfrm>
          <a:prstGeom prst="rect">
            <a:avLst/>
          </a:prstGeom>
        </p:spPr>
        <p:txBody>
          <a:bodyPr anchor="t" rtlCol="false" tIns="0" lIns="0" bIns="0" rIns="0">
            <a:spAutoFit/>
          </a:bodyPr>
          <a:lstStyle/>
          <a:p>
            <a:pPr algn="ctr" marL="0" indent="0" lvl="1">
              <a:lnSpc>
                <a:spcPts val="2345"/>
              </a:lnSpc>
              <a:spcBef>
                <a:spcPct val="0"/>
              </a:spcBef>
            </a:pPr>
            <a:r>
              <a:rPr lang="en-US" sz="1699" spc="166">
                <a:solidFill>
                  <a:srgbClr val="231F20"/>
                </a:solidFill>
                <a:latin typeface="Open Sauce Bold"/>
              </a:rPr>
              <a:t>3 million Instacart orders of 200,000 users &amp; 33+ million records of product in orders </a:t>
            </a:r>
          </a:p>
        </p:txBody>
      </p:sp>
      <p:sp>
        <p:nvSpPr>
          <p:cNvPr name="TextBox 33" id="33"/>
          <p:cNvSpPr txBox="true"/>
          <p:nvPr/>
        </p:nvSpPr>
        <p:spPr>
          <a:xfrm rot="0">
            <a:off x="913124" y="4772639"/>
            <a:ext cx="1254798" cy="345598"/>
          </a:xfrm>
          <a:prstGeom prst="rect">
            <a:avLst/>
          </a:prstGeom>
        </p:spPr>
        <p:txBody>
          <a:bodyPr anchor="t" rtlCol="false" tIns="0" lIns="0" bIns="0" rIns="0">
            <a:spAutoFit/>
          </a:bodyPr>
          <a:lstStyle/>
          <a:p>
            <a:pPr algn="ctr">
              <a:lnSpc>
                <a:spcPts val="2829"/>
              </a:lnSpc>
              <a:spcBef>
                <a:spcPct val="0"/>
              </a:spcBef>
            </a:pPr>
            <a:r>
              <a:rPr lang="en-US" sz="2176">
                <a:solidFill>
                  <a:srgbClr val="FFFFFF"/>
                </a:solidFill>
                <a:latin typeface="Open Sauce Bold"/>
              </a:rPr>
              <a:t>Content</a:t>
            </a:r>
          </a:p>
        </p:txBody>
      </p:sp>
      <p:sp>
        <p:nvSpPr>
          <p:cNvPr name="TextBox 34" id="34"/>
          <p:cNvSpPr txBox="true"/>
          <p:nvPr/>
        </p:nvSpPr>
        <p:spPr>
          <a:xfrm rot="0">
            <a:off x="3908154" y="6580139"/>
            <a:ext cx="2586544" cy="284988"/>
          </a:xfrm>
          <a:prstGeom prst="rect">
            <a:avLst/>
          </a:prstGeom>
        </p:spPr>
        <p:txBody>
          <a:bodyPr anchor="t" rtlCol="false" tIns="0" lIns="0" bIns="0" rIns="0">
            <a:spAutoFit/>
          </a:bodyPr>
          <a:lstStyle/>
          <a:p>
            <a:pPr algn="ctr" marL="0" indent="0" lvl="1">
              <a:lnSpc>
                <a:spcPts val="2345"/>
              </a:lnSpc>
              <a:spcBef>
                <a:spcPct val="0"/>
              </a:spcBef>
            </a:pPr>
            <a:r>
              <a:rPr lang="en-US" sz="1699" spc="166">
                <a:solidFill>
                  <a:srgbClr val="231F20"/>
                </a:solidFill>
                <a:latin typeface="Open Sauce Bold"/>
              </a:rPr>
              <a:t>Available on Kaggle</a:t>
            </a:r>
          </a:p>
        </p:txBody>
      </p:sp>
      <p:sp>
        <p:nvSpPr>
          <p:cNvPr name="TextBox 35" id="35"/>
          <p:cNvSpPr txBox="true"/>
          <p:nvPr/>
        </p:nvSpPr>
        <p:spPr>
          <a:xfrm rot="0">
            <a:off x="620321" y="6455689"/>
            <a:ext cx="1859453" cy="300016"/>
          </a:xfrm>
          <a:prstGeom prst="rect">
            <a:avLst/>
          </a:prstGeom>
        </p:spPr>
        <p:txBody>
          <a:bodyPr anchor="t" rtlCol="false" tIns="0" lIns="0" bIns="0" rIns="0">
            <a:spAutoFit/>
          </a:bodyPr>
          <a:lstStyle/>
          <a:p>
            <a:pPr algn="ctr">
              <a:lnSpc>
                <a:spcPts val="2439"/>
              </a:lnSpc>
              <a:spcBef>
                <a:spcPct val="0"/>
              </a:spcBef>
            </a:pPr>
            <a:r>
              <a:rPr lang="en-US" sz="1876">
                <a:solidFill>
                  <a:srgbClr val="FFFFFF"/>
                </a:solidFill>
                <a:latin typeface="Open Sauce Bold"/>
              </a:rPr>
              <a:t>Accessibility</a:t>
            </a:r>
          </a:p>
        </p:txBody>
      </p:sp>
      <p:sp>
        <p:nvSpPr>
          <p:cNvPr name="TextBox 36" id="36"/>
          <p:cNvSpPr txBox="true"/>
          <p:nvPr/>
        </p:nvSpPr>
        <p:spPr>
          <a:xfrm rot="0">
            <a:off x="10646469" y="2768607"/>
            <a:ext cx="6006528" cy="1170813"/>
          </a:xfrm>
          <a:prstGeom prst="rect">
            <a:avLst/>
          </a:prstGeom>
        </p:spPr>
        <p:txBody>
          <a:bodyPr anchor="t" rtlCol="false" tIns="0" lIns="0" bIns="0" rIns="0">
            <a:spAutoFit/>
          </a:bodyPr>
          <a:lstStyle/>
          <a:p>
            <a:pPr algn="ctr">
              <a:lnSpc>
                <a:spcPts val="2345"/>
              </a:lnSpc>
              <a:spcBef>
                <a:spcPct val="0"/>
              </a:spcBef>
            </a:pPr>
            <a:r>
              <a:rPr lang="en-US" sz="1699" spc="166">
                <a:solidFill>
                  <a:srgbClr val="231F20"/>
                </a:solidFill>
                <a:latin typeface="Open Sauce Bold"/>
              </a:rPr>
              <a:t>The datase</a:t>
            </a:r>
            <a:r>
              <a:rPr lang="en-US" sz="1699" spc="166" u="none">
                <a:solidFill>
                  <a:srgbClr val="231F20"/>
                </a:solidFill>
                <a:latin typeface="Open Sauce Bold"/>
              </a:rPr>
              <a:t>t is released under the CC0: Public Domain license, permitting unrestricted use, including commercial purposes</a:t>
            </a:r>
          </a:p>
          <a:p>
            <a:pPr algn="ctr" marL="0" indent="0" lvl="1">
              <a:lnSpc>
                <a:spcPts val="2345"/>
              </a:lnSpc>
              <a:spcBef>
                <a:spcPct val="0"/>
              </a:spcBef>
            </a:pPr>
          </a:p>
        </p:txBody>
      </p:sp>
      <p:sp>
        <p:nvSpPr>
          <p:cNvPr name="TextBox 37" id="37"/>
          <p:cNvSpPr txBox="true"/>
          <p:nvPr/>
        </p:nvSpPr>
        <p:spPr>
          <a:xfrm rot="0">
            <a:off x="8565115" y="3071401"/>
            <a:ext cx="1699396" cy="345598"/>
          </a:xfrm>
          <a:prstGeom prst="rect">
            <a:avLst/>
          </a:prstGeom>
        </p:spPr>
        <p:txBody>
          <a:bodyPr anchor="t" rtlCol="false" tIns="0" lIns="0" bIns="0" rIns="0">
            <a:spAutoFit/>
          </a:bodyPr>
          <a:lstStyle/>
          <a:p>
            <a:pPr algn="ctr">
              <a:lnSpc>
                <a:spcPts val="2829"/>
              </a:lnSpc>
              <a:spcBef>
                <a:spcPct val="0"/>
              </a:spcBef>
            </a:pPr>
            <a:r>
              <a:rPr lang="en-US" sz="2176">
                <a:solidFill>
                  <a:srgbClr val="FFFFFF"/>
                </a:solidFill>
                <a:latin typeface="Open Sauce Bold"/>
              </a:rPr>
              <a:t>Licensing</a:t>
            </a:r>
          </a:p>
        </p:txBody>
      </p:sp>
      <p:sp>
        <p:nvSpPr>
          <p:cNvPr name="TextBox 38" id="38"/>
          <p:cNvSpPr txBox="true"/>
          <p:nvPr/>
        </p:nvSpPr>
        <p:spPr>
          <a:xfrm rot="0">
            <a:off x="10416000" y="4633224"/>
            <a:ext cx="6647157" cy="1170813"/>
          </a:xfrm>
          <a:prstGeom prst="rect">
            <a:avLst/>
          </a:prstGeom>
        </p:spPr>
        <p:txBody>
          <a:bodyPr anchor="t" rtlCol="false" tIns="0" lIns="0" bIns="0" rIns="0">
            <a:spAutoFit/>
          </a:bodyPr>
          <a:lstStyle/>
          <a:p>
            <a:pPr algn="ctr">
              <a:lnSpc>
                <a:spcPts val="2345"/>
              </a:lnSpc>
              <a:spcBef>
                <a:spcPct val="0"/>
              </a:spcBef>
            </a:pPr>
            <a:r>
              <a:rPr lang="en-US" sz="1699" spc="166">
                <a:solidFill>
                  <a:srgbClr val="231F20"/>
                </a:solidFill>
                <a:latin typeface="Open Sauce Bold"/>
              </a:rPr>
              <a:t>Hosted and distributed by Kaggle,</a:t>
            </a:r>
            <a:r>
              <a:rPr lang="en-US" sz="1699" spc="166" u="none">
                <a:solidFill>
                  <a:srgbClr val="231F20"/>
                </a:solidFill>
                <a:latin typeface="Open Sauce Bold"/>
              </a:rPr>
              <a:t> a Google subsidiary. It is tagged for use in research on online communities</a:t>
            </a:r>
          </a:p>
          <a:p>
            <a:pPr algn="ctr" marL="0" indent="0" lvl="1">
              <a:lnSpc>
                <a:spcPts val="2345"/>
              </a:lnSpc>
              <a:spcBef>
                <a:spcPct val="0"/>
              </a:spcBef>
            </a:pPr>
          </a:p>
        </p:txBody>
      </p:sp>
      <p:sp>
        <p:nvSpPr>
          <p:cNvPr name="TextBox 39" id="39"/>
          <p:cNvSpPr txBox="true"/>
          <p:nvPr/>
        </p:nvSpPr>
        <p:spPr>
          <a:xfrm rot="0">
            <a:off x="8605129" y="4734676"/>
            <a:ext cx="1619368" cy="345598"/>
          </a:xfrm>
          <a:prstGeom prst="rect">
            <a:avLst/>
          </a:prstGeom>
        </p:spPr>
        <p:txBody>
          <a:bodyPr anchor="t" rtlCol="false" tIns="0" lIns="0" bIns="0" rIns="0">
            <a:spAutoFit/>
          </a:bodyPr>
          <a:lstStyle/>
          <a:p>
            <a:pPr algn="ctr">
              <a:lnSpc>
                <a:spcPts val="2829"/>
              </a:lnSpc>
              <a:spcBef>
                <a:spcPct val="0"/>
              </a:spcBef>
            </a:pPr>
            <a:r>
              <a:rPr lang="en-US" sz="2176">
                <a:solidFill>
                  <a:srgbClr val="FFFFFF"/>
                </a:solidFill>
                <a:latin typeface="Open Sauce Bold"/>
              </a:rPr>
              <a:t>Distribution</a:t>
            </a:r>
          </a:p>
        </p:txBody>
      </p:sp>
      <p:sp>
        <p:nvSpPr>
          <p:cNvPr name="TextBox 40" id="40"/>
          <p:cNvSpPr txBox="true"/>
          <p:nvPr/>
        </p:nvSpPr>
        <p:spPr>
          <a:xfrm rot="0">
            <a:off x="10416000" y="6053628"/>
            <a:ext cx="6647157" cy="1170813"/>
          </a:xfrm>
          <a:prstGeom prst="rect">
            <a:avLst/>
          </a:prstGeom>
        </p:spPr>
        <p:txBody>
          <a:bodyPr anchor="t" rtlCol="false" tIns="0" lIns="0" bIns="0" rIns="0">
            <a:spAutoFit/>
          </a:bodyPr>
          <a:lstStyle/>
          <a:p>
            <a:pPr algn="ctr">
              <a:lnSpc>
                <a:spcPts val="2345"/>
              </a:lnSpc>
              <a:spcBef>
                <a:spcPct val="0"/>
              </a:spcBef>
            </a:pPr>
            <a:r>
              <a:rPr lang="en-US" sz="1699" spc="166">
                <a:solidFill>
                  <a:srgbClr val="231F20"/>
                </a:solidFill>
                <a:latin typeface="Open Sauce Bold"/>
              </a:rPr>
              <a:t>Updates</a:t>
            </a:r>
            <a:r>
              <a:rPr lang="en-US" sz="1699" spc="166" u="none">
                <a:solidFill>
                  <a:srgbClr val="231F20"/>
                </a:solidFill>
                <a:latin typeface="Open Sauce Bold"/>
              </a:rPr>
              <a:t> frequently on discussion boards.</a:t>
            </a:r>
          </a:p>
          <a:p>
            <a:pPr algn="ctr">
              <a:lnSpc>
                <a:spcPts val="2345"/>
              </a:lnSpc>
              <a:spcBef>
                <a:spcPct val="0"/>
              </a:spcBef>
            </a:pPr>
            <a:r>
              <a:rPr lang="en-US" sz="1699" spc="166" u="none">
                <a:solidFill>
                  <a:srgbClr val="231F20"/>
                </a:solidFill>
                <a:latin typeface="Open Sauce Bold"/>
              </a:rPr>
              <a:t> The provenance is listed as Google, suggesting data processed or hosted on Google's services</a:t>
            </a:r>
          </a:p>
          <a:p>
            <a:pPr algn="ctr" marL="0" indent="0" lvl="1">
              <a:lnSpc>
                <a:spcPts val="2345"/>
              </a:lnSpc>
              <a:spcBef>
                <a:spcPct val="0"/>
              </a:spcBef>
            </a:pPr>
          </a:p>
        </p:txBody>
      </p:sp>
      <p:sp>
        <p:nvSpPr>
          <p:cNvPr name="TextBox 41" id="41"/>
          <p:cNvSpPr txBox="true"/>
          <p:nvPr/>
        </p:nvSpPr>
        <p:spPr>
          <a:xfrm rot="0">
            <a:off x="8456512" y="6199139"/>
            <a:ext cx="1959488" cy="641646"/>
          </a:xfrm>
          <a:prstGeom prst="rect">
            <a:avLst/>
          </a:prstGeom>
        </p:spPr>
        <p:txBody>
          <a:bodyPr anchor="t" rtlCol="false" tIns="0" lIns="0" bIns="0" rIns="0">
            <a:spAutoFit/>
          </a:bodyPr>
          <a:lstStyle/>
          <a:p>
            <a:pPr algn="ctr">
              <a:lnSpc>
                <a:spcPts val="2569"/>
              </a:lnSpc>
              <a:spcBef>
                <a:spcPct val="0"/>
              </a:spcBef>
            </a:pPr>
            <a:r>
              <a:rPr lang="en-US" sz="1976">
                <a:solidFill>
                  <a:srgbClr val="FFFFFF"/>
                </a:solidFill>
                <a:latin typeface="Open Sauce Bold"/>
              </a:rPr>
              <a:t>Updates &amp; Provenance</a:t>
            </a:r>
          </a:p>
        </p:txBody>
      </p:sp>
      <p:sp>
        <p:nvSpPr>
          <p:cNvPr name="TextBox 42" id="42"/>
          <p:cNvSpPr txBox="true"/>
          <p:nvPr/>
        </p:nvSpPr>
        <p:spPr>
          <a:xfrm rot="0">
            <a:off x="2800303" y="2988321"/>
            <a:ext cx="5117268" cy="549910"/>
          </a:xfrm>
          <a:prstGeom prst="rect">
            <a:avLst/>
          </a:prstGeom>
        </p:spPr>
        <p:txBody>
          <a:bodyPr anchor="t" rtlCol="false" tIns="0" lIns="0" bIns="0" rIns="0">
            <a:spAutoFit/>
          </a:bodyPr>
          <a:lstStyle/>
          <a:p>
            <a:pPr algn="ctr">
              <a:lnSpc>
                <a:spcPts val="2210"/>
              </a:lnSpc>
              <a:spcBef>
                <a:spcPct val="0"/>
              </a:spcBef>
            </a:pPr>
            <a:r>
              <a:rPr lang="en-US" sz="1700">
                <a:solidFill>
                  <a:srgbClr val="000000"/>
                </a:solidFill>
                <a:latin typeface="Open Sauce Bold"/>
              </a:rPr>
              <a:t>Transactional data from Instacart focuses on customer purchasing</a:t>
            </a:r>
            <a:r>
              <a:rPr lang="en-US" sz="1700">
                <a:solidFill>
                  <a:srgbClr val="000000"/>
                </a:solidFill>
                <a:latin typeface="Open Sauce Bold"/>
              </a:rPr>
              <a:t> patterns</a:t>
            </a:r>
          </a:p>
        </p:txBody>
      </p:sp>
      <p:sp>
        <p:nvSpPr>
          <p:cNvPr name="TextBox 43" id="43"/>
          <p:cNvSpPr txBox="true"/>
          <p:nvPr/>
        </p:nvSpPr>
        <p:spPr>
          <a:xfrm rot="0">
            <a:off x="3263131" y="1054048"/>
            <a:ext cx="11761738" cy="1003935"/>
          </a:xfrm>
          <a:prstGeom prst="rect">
            <a:avLst/>
          </a:prstGeom>
        </p:spPr>
        <p:txBody>
          <a:bodyPr anchor="t" rtlCol="false" tIns="0" lIns="0" bIns="0" rIns="0">
            <a:spAutoFit/>
          </a:bodyPr>
          <a:lstStyle/>
          <a:p>
            <a:pPr algn="ctr">
              <a:lnSpc>
                <a:spcPts val="7409"/>
              </a:lnSpc>
              <a:spcBef>
                <a:spcPct val="0"/>
              </a:spcBef>
            </a:pPr>
            <a:r>
              <a:rPr lang="en-US" sz="5699">
                <a:solidFill>
                  <a:srgbClr val="000000"/>
                </a:solidFill>
                <a:latin typeface="Codec Pro ExtraBold"/>
              </a:rPr>
              <a:t>DATASET GENERAL INFORMATION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028700" y="4047750"/>
            <a:ext cx="8654810" cy="1041273"/>
          </a:xfrm>
          <a:prstGeom prst="rect">
            <a:avLst/>
          </a:prstGeom>
        </p:spPr>
        <p:txBody>
          <a:bodyPr anchor="t" rtlCol="false" tIns="0" lIns="0" bIns="0" rIns="0">
            <a:spAutoFit/>
          </a:bodyPr>
          <a:lstStyle/>
          <a:p>
            <a:pPr algn="ctr" marL="0" indent="0" lvl="0">
              <a:lnSpc>
                <a:spcPts val="7866"/>
              </a:lnSpc>
              <a:spcBef>
                <a:spcPct val="0"/>
              </a:spcBef>
            </a:pPr>
            <a:r>
              <a:rPr lang="en-US" sz="5700" spc="558">
                <a:solidFill>
                  <a:srgbClr val="231F20"/>
                </a:solidFill>
                <a:latin typeface="Codec Pro ExtraBold"/>
              </a:rPr>
              <a:t>WHY THIS DATASET?</a:t>
            </a:r>
          </a:p>
        </p:txBody>
      </p:sp>
      <p:grpSp>
        <p:nvGrpSpPr>
          <p:cNvPr name="Group 3" id="3"/>
          <p:cNvGrpSpPr/>
          <p:nvPr/>
        </p:nvGrpSpPr>
        <p:grpSpPr>
          <a:xfrm rot="0">
            <a:off x="10798414" y="4554299"/>
            <a:ext cx="6460886" cy="4296018"/>
            <a:chOff x="0" y="0"/>
            <a:chExt cx="8614515" cy="5728023"/>
          </a:xfrm>
        </p:grpSpPr>
        <p:grpSp>
          <p:nvGrpSpPr>
            <p:cNvPr name="Group 4" id="4"/>
            <p:cNvGrpSpPr/>
            <p:nvPr/>
          </p:nvGrpSpPr>
          <p:grpSpPr>
            <a:xfrm rot="0">
              <a:off x="1767862" y="323278"/>
              <a:ext cx="5079326" cy="5081467"/>
              <a:chOff x="0" y="0"/>
              <a:chExt cx="6832800" cy="6835680"/>
            </a:xfrm>
          </p:grpSpPr>
          <p:sp>
            <p:nvSpPr>
              <p:cNvPr name="Freeform 5" id="5"/>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6" id="6"/>
            <p:cNvGrpSpPr/>
            <p:nvPr/>
          </p:nvGrpSpPr>
          <p:grpSpPr>
            <a:xfrm rot="0">
              <a:off x="6823638" y="0"/>
              <a:ext cx="1790877" cy="1786595"/>
              <a:chOff x="0" y="0"/>
              <a:chExt cx="2409120" cy="2403360"/>
            </a:xfrm>
          </p:grpSpPr>
          <p:sp>
            <p:nvSpPr>
              <p:cNvPr name="Freeform 7" id="7"/>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8" id="8"/>
            <p:cNvGrpSpPr/>
            <p:nvPr/>
          </p:nvGrpSpPr>
          <p:grpSpPr>
            <a:xfrm rot="0">
              <a:off x="6290014" y="1423175"/>
              <a:ext cx="408380" cy="415338"/>
              <a:chOff x="0" y="0"/>
              <a:chExt cx="549360" cy="558720"/>
            </a:xfrm>
          </p:grpSpPr>
          <p:sp>
            <p:nvSpPr>
              <p:cNvPr name="Freeform 9" id="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0" id="1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1" id="11"/>
            <p:cNvGrpSpPr/>
            <p:nvPr/>
          </p:nvGrpSpPr>
          <p:grpSpPr>
            <a:xfrm rot="0">
              <a:off x="6823638" y="3941428"/>
              <a:ext cx="1790877" cy="1786595"/>
              <a:chOff x="0" y="0"/>
              <a:chExt cx="2409120" cy="2403360"/>
            </a:xfrm>
          </p:grpSpPr>
          <p:sp>
            <p:nvSpPr>
              <p:cNvPr name="Freeform 12" id="12"/>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3" id="13"/>
            <p:cNvGrpSpPr/>
            <p:nvPr/>
          </p:nvGrpSpPr>
          <p:grpSpPr>
            <a:xfrm rot="0">
              <a:off x="6290014" y="3889511"/>
              <a:ext cx="408380" cy="415338"/>
              <a:chOff x="0" y="0"/>
              <a:chExt cx="549360" cy="558720"/>
            </a:xfrm>
          </p:grpSpPr>
          <p:sp>
            <p:nvSpPr>
              <p:cNvPr name="Freeform 14" id="14"/>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5" id="15"/>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6" id="16"/>
            <p:cNvGrpSpPr/>
            <p:nvPr/>
          </p:nvGrpSpPr>
          <p:grpSpPr>
            <a:xfrm rot="0">
              <a:off x="6403483" y="4009938"/>
              <a:ext cx="176626" cy="174485"/>
              <a:chOff x="0" y="0"/>
              <a:chExt cx="237600" cy="234720"/>
            </a:xfrm>
          </p:grpSpPr>
          <p:sp>
            <p:nvSpPr>
              <p:cNvPr name="Freeform 17" id="17"/>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8" id="18"/>
            <p:cNvGrpSpPr/>
            <p:nvPr/>
          </p:nvGrpSpPr>
          <p:grpSpPr>
            <a:xfrm rot="0">
              <a:off x="0" y="3941428"/>
              <a:ext cx="1791412" cy="1786595"/>
              <a:chOff x="0" y="0"/>
              <a:chExt cx="2409840" cy="2403360"/>
            </a:xfrm>
          </p:grpSpPr>
          <p:sp>
            <p:nvSpPr>
              <p:cNvPr name="Freeform 19" id="19"/>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0" id="20"/>
            <p:cNvGrpSpPr/>
            <p:nvPr/>
          </p:nvGrpSpPr>
          <p:grpSpPr>
            <a:xfrm rot="0">
              <a:off x="1916656" y="3889511"/>
              <a:ext cx="408380" cy="415338"/>
              <a:chOff x="0" y="0"/>
              <a:chExt cx="549360" cy="558720"/>
            </a:xfrm>
          </p:grpSpPr>
          <p:sp>
            <p:nvSpPr>
              <p:cNvPr name="Freeform 21" id="21"/>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2" id="22"/>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3" id="23"/>
            <p:cNvGrpSpPr/>
            <p:nvPr/>
          </p:nvGrpSpPr>
          <p:grpSpPr>
            <a:xfrm rot="0">
              <a:off x="2034406" y="4009938"/>
              <a:ext cx="177161" cy="174485"/>
              <a:chOff x="0" y="0"/>
              <a:chExt cx="238320" cy="234720"/>
            </a:xfrm>
          </p:grpSpPr>
          <p:sp>
            <p:nvSpPr>
              <p:cNvPr name="Freeform 24" id="24"/>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5" id="25"/>
            <p:cNvGrpSpPr/>
            <p:nvPr/>
          </p:nvGrpSpPr>
          <p:grpSpPr>
            <a:xfrm rot="0">
              <a:off x="0" y="0"/>
              <a:ext cx="1791412" cy="1786595"/>
              <a:chOff x="0" y="0"/>
              <a:chExt cx="2409840" cy="2403360"/>
            </a:xfrm>
          </p:grpSpPr>
          <p:sp>
            <p:nvSpPr>
              <p:cNvPr name="Freeform 26" id="26"/>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7" id="27"/>
            <p:cNvGrpSpPr/>
            <p:nvPr/>
          </p:nvGrpSpPr>
          <p:grpSpPr>
            <a:xfrm rot="0">
              <a:off x="1916656" y="1423175"/>
              <a:ext cx="408380" cy="415338"/>
              <a:chOff x="0" y="0"/>
              <a:chExt cx="549360" cy="558720"/>
            </a:xfrm>
          </p:grpSpPr>
          <p:sp>
            <p:nvSpPr>
              <p:cNvPr name="Freeform 28" id="28"/>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9" id="29"/>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30" id="30"/>
            <p:cNvGrpSpPr/>
            <p:nvPr/>
          </p:nvGrpSpPr>
          <p:grpSpPr>
            <a:xfrm rot="0">
              <a:off x="6405891" y="1543601"/>
              <a:ext cx="176626" cy="174485"/>
              <a:chOff x="0" y="0"/>
              <a:chExt cx="237600" cy="234720"/>
            </a:xfrm>
          </p:grpSpPr>
          <p:sp>
            <p:nvSpPr>
              <p:cNvPr name="Freeform 31" id="3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2" id="32"/>
            <p:cNvGrpSpPr/>
            <p:nvPr/>
          </p:nvGrpSpPr>
          <p:grpSpPr>
            <a:xfrm rot="0">
              <a:off x="2034942" y="1543601"/>
              <a:ext cx="176626" cy="174485"/>
              <a:chOff x="0" y="0"/>
              <a:chExt cx="237600" cy="234720"/>
            </a:xfrm>
          </p:grpSpPr>
          <p:sp>
            <p:nvSpPr>
              <p:cNvPr name="Freeform 33" id="3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4" id="34"/>
            <p:cNvSpPr/>
            <p:nvPr/>
          </p:nvSpPr>
          <p:spPr>
            <a:xfrm flipH="false" flipV="false" rot="0">
              <a:off x="7115519" y="4304849"/>
              <a:ext cx="1199199" cy="1048754"/>
            </a:xfrm>
            <a:custGeom>
              <a:avLst/>
              <a:gdLst/>
              <a:ahLst/>
              <a:cxnLst/>
              <a:rect r="r" b="b" t="t" l="l"/>
              <a:pathLst>
                <a:path h="1048754" w="1199199">
                  <a:moveTo>
                    <a:pt x="0" y="0"/>
                  </a:moveTo>
                  <a:lnTo>
                    <a:pt x="1199199" y="0"/>
                  </a:lnTo>
                  <a:lnTo>
                    <a:pt x="1199199" y="1048754"/>
                  </a:lnTo>
                  <a:lnTo>
                    <a:pt x="0" y="1048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7115519" y="427496"/>
              <a:ext cx="1207115" cy="971210"/>
            </a:xfrm>
            <a:custGeom>
              <a:avLst/>
              <a:gdLst/>
              <a:ahLst/>
              <a:cxnLst/>
              <a:rect r="r" b="b" t="t" l="l"/>
              <a:pathLst>
                <a:path h="971210" w="1207115">
                  <a:moveTo>
                    <a:pt x="0" y="0"/>
                  </a:moveTo>
                  <a:lnTo>
                    <a:pt x="1207115" y="0"/>
                  </a:lnTo>
                  <a:lnTo>
                    <a:pt x="1207115" y="971210"/>
                  </a:lnTo>
                  <a:lnTo>
                    <a:pt x="0" y="9712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342316" y="370259"/>
              <a:ext cx="1134651" cy="1031501"/>
            </a:xfrm>
            <a:custGeom>
              <a:avLst/>
              <a:gdLst/>
              <a:ahLst/>
              <a:cxnLst/>
              <a:rect r="r" b="b" t="t" l="l"/>
              <a:pathLst>
                <a:path h="1031501" w="1134651">
                  <a:moveTo>
                    <a:pt x="0" y="0"/>
                  </a:moveTo>
                  <a:lnTo>
                    <a:pt x="1134651" y="0"/>
                  </a:lnTo>
                  <a:lnTo>
                    <a:pt x="1134651" y="1031501"/>
                  </a:lnTo>
                  <a:lnTo>
                    <a:pt x="0" y="1031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293834" y="4382814"/>
              <a:ext cx="1183133" cy="1021931"/>
            </a:xfrm>
            <a:custGeom>
              <a:avLst/>
              <a:gdLst/>
              <a:ahLst/>
              <a:cxnLst/>
              <a:rect r="r" b="b" t="t" l="l"/>
              <a:pathLst>
                <a:path h="1021931" w="1183133">
                  <a:moveTo>
                    <a:pt x="0" y="0"/>
                  </a:moveTo>
                  <a:lnTo>
                    <a:pt x="1183133" y="0"/>
                  </a:lnTo>
                  <a:lnTo>
                    <a:pt x="1183133" y="1021931"/>
                  </a:lnTo>
                  <a:lnTo>
                    <a:pt x="0" y="10219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8" id="38"/>
            <p:cNvGrpSpPr/>
            <p:nvPr/>
          </p:nvGrpSpPr>
          <p:grpSpPr>
            <a:xfrm rot="0">
              <a:off x="2490607" y="1047094"/>
              <a:ext cx="3633836" cy="363383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40" id="4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41" id="41"/>
            <p:cNvSpPr/>
            <p:nvPr/>
          </p:nvSpPr>
          <p:spPr>
            <a:xfrm flipH="false" flipV="false" rot="0">
              <a:off x="3803434" y="1977482"/>
              <a:ext cx="1008183" cy="1049810"/>
            </a:xfrm>
            <a:custGeom>
              <a:avLst/>
              <a:gdLst/>
              <a:ahLst/>
              <a:cxnLst/>
              <a:rect r="r" b="b" t="t" l="l"/>
              <a:pathLst>
                <a:path h="1049810" w="1008183">
                  <a:moveTo>
                    <a:pt x="0" y="0"/>
                  </a:moveTo>
                  <a:lnTo>
                    <a:pt x="1008182" y="0"/>
                  </a:lnTo>
                  <a:lnTo>
                    <a:pt x="1008182" y="1049809"/>
                  </a:lnTo>
                  <a:lnTo>
                    <a:pt x="0" y="1049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2" id="42"/>
            <p:cNvSpPr txBox="true"/>
            <p:nvPr/>
          </p:nvSpPr>
          <p:spPr>
            <a:xfrm rot="0">
              <a:off x="3111957" y="2989191"/>
              <a:ext cx="2391137" cy="371616"/>
            </a:xfrm>
            <a:prstGeom prst="rect">
              <a:avLst/>
            </a:prstGeom>
          </p:spPr>
          <p:txBody>
            <a:bodyPr anchor="t" rtlCol="false" tIns="0" lIns="0" bIns="0" rIns="0">
              <a:spAutoFit/>
            </a:bodyPr>
            <a:lstStyle/>
            <a:p>
              <a:pPr algn="ctr">
                <a:lnSpc>
                  <a:spcPts val="2324"/>
                </a:lnSpc>
              </a:pPr>
              <a:r>
                <a:rPr lang="en-US" sz="1660" spc="83">
                  <a:solidFill>
                    <a:srgbClr val="1C5739"/>
                  </a:solidFill>
                  <a:latin typeface="Open Sauce"/>
                </a:rPr>
                <a:t>Why? </a:t>
              </a:r>
            </a:p>
          </p:txBody>
        </p:sp>
      </p:grpSp>
      <p:sp>
        <p:nvSpPr>
          <p:cNvPr name="Freeform 43" id="43"/>
          <p:cNvSpPr/>
          <p:nvPr/>
        </p:nvSpPr>
        <p:spPr>
          <a:xfrm flipH="false" flipV="false" rot="0">
            <a:off x="16973407" y="8060099"/>
            <a:ext cx="3099419" cy="2750030"/>
          </a:xfrm>
          <a:custGeom>
            <a:avLst/>
            <a:gdLst/>
            <a:ahLst/>
            <a:cxnLst/>
            <a:rect r="r" b="b" t="t" l="l"/>
            <a:pathLst>
              <a:path h="2750030" w="3099419">
                <a:moveTo>
                  <a:pt x="0" y="0"/>
                </a:moveTo>
                <a:lnTo>
                  <a:pt x="3099418" y="0"/>
                </a:lnTo>
                <a:lnTo>
                  <a:pt x="3099418" y="2750030"/>
                </a:lnTo>
                <a:lnTo>
                  <a:pt x="0" y="27500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4" id="44"/>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5" id="45"/>
          <p:cNvSpPr/>
          <p:nvPr/>
        </p:nvSpPr>
        <p:spPr>
          <a:xfrm flipH="false" flipV="false" rot="0">
            <a:off x="0" y="-256241"/>
            <a:ext cx="18184493" cy="3308552"/>
          </a:xfrm>
          <a:custGeom>
            <a:avLst/>
            <a:gdLst/>
            <a:ahLst/>
            <a:cxnLst/>
            <a:rect r="r" b="b" t="t" l="l"/>
            <a:pathLst>
              <a:path h="3308552" w="18184493">
                <a:moveTo>
                  <a:pt x="0" y="0"/>
                </a:moveTo>
                <a:lnTo>
                  <a:pt x="18184493" y="0"/>
                </a:lnTo>
                <a:lnTo>
                  <a:pt x="18184493" y="3308551"/>
                </a:lnTo>
                <a:lnTo>
                  <a:pt x="0" y="3308551"/>
                </a:lnTo>
                <a:lnTo>
                  <a:pt x="0" y="0"/>
                </a:lnTo>
                <a:close/>
              </a:path>
            </a:pathLst>
          </a:custGeom>
          <a:blipFill>
            <a:blip r:embed="rId14"/>
            <a:stretch>
              <a:fillRect l="0" t="-87941" r="0" b="-86868"/>
            </a:stretch>
          </a:blipFill>
        </p:spPr>
      </p:sp>
      <p:sp>
        <p:nvSpPr>
          <p:cNvPr name="TextBox 46" id="46"/>
          <p:cNvSpPr txBox="true"/>
          <p:nvPr/>
        </p:nvSpPr>
        <p:spPr>
          <a:xfrm rot="0">
            <a:off x="1028700" y="5434618"/>
            <a:ext cx="8920150" cy="3719703"/>
          </a:xfrm>
          <a:prstGeom prst="rect">
            <a:avLst/>
          </a:prstGeom>
        </p:spPr>
        <p:txBody>
          <a:bodyPr anchor="t" rtlCol="false" tIns="0" lIns="0" bIns="0" rIns="0">
            <a:spAutoFit/>
          </a:bodyPr>
          <a:lstStyle/>
          <a:p>
            <a:pPr marL="582930" indent="-291465" lvl="1">
              <a:lnSpc>
                <a:spcPts val="3726"/>
              </a:lnSpc>
              <a:buFont typeface="Arial"/>
              <a:buChar char="•"/>
            </a:pPr>
            <a:r>
              <a:rPr lang="en-US" sz="2700" spc="264">
                <a:solidFill>
                  <a:srgbClr val="000000"/>
                </a:solidFill>
                <a:latin typeface="Open Sauce Bold"/>
              </a:rPr>
              <a:t>Real-world transactional data</a:t>
            </a:r>
          </a:p>
          <a:p>
            <a:pPr marL="582930" indent="-291465" lvl="1">
              <a:lnSpc>
                <a:spcPts val="3726"/>
              </a:lnSpc>
              <a:buFont typeface="Arial"/>
              <a:buChar char="•"/>
            </a:pPr>
            <a:r>
              <a:rPr lang="en-US" sz="2700" spc="264">
                <a:solidFill>
                  <a:srgbClr val="000000"/>
                </a:solidFill>
                <a:latin typeface="Open Sauce Bold"/>
              </a:rPr>
              <a:t>Solving real-world business problems</a:t>
            </a:r>
          </a:p>
          <a:p>
            <a:pPr marL="582930" indent="-291465" lvl="1">
              <a:lnSpc>
                <a:spcPts val="3726"/>
              </a:lnSpc>
              <a:buFont typeface="Arial"/>
              <a:buChar char="•"/>
            </a:pPr>
            <a:r>
              <a:rPr lang="en-US" sz="2700" spc="264">
                <a:solidFill>
                  <a:srgbClr val="000000"/>
                </a:solidFill>
                <a:latin typeface="Open Sauce Bold"/>
              </a:rPr>
              <a:t>Customer behavior</a:t>
            </a:r>
          </a:p>
          <a:p>
            <a:pPr marL="582930" indent="-291465" lvl="1">
              <a:lnSpc>
                <a:spcPts val="3726"/>
              </a:lnSpc>
              <a:buFont typeface="Arial"/>
              <a:buChar char="•"/>
            </a:pPr>
            <a:r>
              <a:rPr lang="en-US" sz="2700" spc="264">
                <a:solidFill>
                  <a:srgbClr val="000000"/>
                </a:solidFill>
                <a:latin typeface="Open Sauce Bold"/>
              </a:rPr>
              <a:t>Released by Instacart</a:t>
            </a:r>
          </a:p>
          <a:p>
            <a:pPr marL="582930" indent="-291465" lvl="1">
              <a:lnSpc>
                <a:spcPts val="3726"/>
              </a:lnSpc>
              <a:buFont typeface="Arial"/>
              <a:buChar char="•"/>
            </a:pPr>
            <a:r>
              <a:rPr lang="en-US" sz="2700" spc="264">
                <a:solidFill>
                  <a:srgbClr val="000000"/>
                </a:solidFill>
                <a:latin typeface="Open Sauce Bold"/>
              </a:rPr>
              <a:t>Educational &amp; research purposes</a:t>
            </a:r>
          </a:p>
          <a:p>
            <a:pPr marL="582930" indent="-291465" lvl="1">
              <a:lnSpc>
                <a:spcPts val="3726"/>
              </a:lnSpc>
              <a:buFont typeface="Arial"/>
              <a:buChar char="•"/>
            </a:pPr>
            <a:r>
              <a:rPr lang="en-US" sz="2700" spc="264">
                <a:solidFill>
                  <a:srgbClr val="000000"/>
                </a:solidFill>
                <a:latin typeface="Open Sauce Bold"/>
              </a:rPr>
              <a:t>A clean dataset </a:t>
            </a:r>
          </a:p>
          <a:p>
            <a:pPr marL="582930" indent="-291465" lvl="1">
              <a:lnSpc>
                <a:spcPts val="3726"/>
              </a:lnSpc>
              <a:buFont typeface="Arial"/>
              <a:buChar char="•"/>
            </a:pPr>
            <a:r>
              <a:rPr lang="en-US" sz="2700" spc="264">
                <a:solidFill>
                  <a:srgbClr val="000000"/>
                </a:solidFill>
                <a:latin typeface="Open Sauce Bold"/>
              </a:rPr>
              <a:t>Suitable for dimensional modeling &amp; data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970203"/>
            <a:chOff x="0" y="0"/>
            <a:chExt cx="4816593" cy="1045650"/>
          </a:xfrm>
        </p:grpSpPr>
        <p:sp>
          <p:nvSpPr>
            <p:cNvPr name="Freeform 4" id="4"/>
            <p:cNvSpPr/>
            <p:nvPr/>
          </p:nvSpPr>
          <p:spPr>
            <a:xfrm flipH="false" flipV="false" rot="0">
              <a:off x="0" y="0"/>
              <a:ext cx="4816592" cy="1045650"/>
            </a:xfrm>
            <a:custGeom>
              <a:avLst/>
              <a:gdLst/>
              <a:ahLst/>
              <a:cxnLst/>
              <a:rect r="r" b="b" t="t" l="l"/>
              <a:pathLst>
                <a:path h="1045650" w="4816592">
                  <a:moveTo>
                    <a:pt x="0" y="0"/>
                  </a:moveTo>
                  <a:lnTo>
                    <a:pt x="4816592" y="0"/>
                  </a:lnTo>
                  <a:lnTo>
                    <a:pt x="4816592" y="1045650"/>
                  </a:lnTo>
                  <a:lnTo>
                    <a:pt x="0" y="1045650"/>
                  </a:lnTo>
                  <a:close/>
                </a:path>
              </a:pathLst>
            </a:custGeom>
            <a:solidFill>
              <a:srgbClr val="1C5739"/>
            </a:solidFill>
          </p:spPr>
        </p:sp>
        <p:sp>
          <p:nvSpPr>
            <p:cNvPr name="TextBox 5" id="5"/>
            <p:cNvSpPr txBox="true"/>
            <p:nvPr/>
          </p:nvSpPr>
          <p:spPr>
            <a:xfrm>
              <a:off x="0" y="-19050"/>
              <a:ext cx="4816593"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184975" y="0"/>
            <a:ext cx="18657949" cy="3949605"/>
          </a:xfrm>
          <a:custGeom>
            <a:avLst/>
            <a:gdLst/>
            <a:ahLst/>
            <a:cxnLst/>
            <a:rect r="r" b="b" t="t" l="l"/>
            <a:pathLst>
              <a:path h="3949605" w="18657949">
                <a:moveTo>
                  <a:pt x="0" y="0"/>
                </a:moveTo>
                <a:lnTo>
                  <a:pt x="18657950" y="0"/>
                </a:lnTo>
                <a:lnTo>
                  <a:pt x="18657950" y="3949605"/>
                </a:lnTo>
                <a:lnTo>
                  <a:pt x="0" y="3949605"/>
                </a:lnTo>
                <a:lnTo>
                  <a:pt x="0" y="0"/>
                </a:lnTo>
                <a:close/>
              </a:path>
            </a:pathLst>
          </a:custGeom>
          <a:blipFill>
            <a:blip r:embed="rId3">
              <a:alphaModFix amt="18000"/>
            </a:blip>
            <a:stretch>
              <a:fillRect l="0" t="-107466" r="0" b="-107466"/>
            </a:stretch>
          </a:blipFill>
        </p:spPr>
      </p:sp>
      <p:grpSp>
        <p:nvGrpSpPr>
          <p:cNvPr name="Group 7" id="7"/>
          <p:cNvGrpSpPr/>
          <p:nvPr/>
        </p:nvGrpSpPr>
        <p:grpSpPr>
          <a:xfrm rot="0">
            <a:off x="5899905" y="4297188"/>
            <a:ext cx="86357" cy="5263759"/>
            <a:chOff x="0" y="0"/>
            <a:chExt cx="22744" cy="1386340"/>
          </a:xfrm>
        </p:grpSpPr>
        <p:sp>
          <p:nvSpPr>
            <p:cNvPr name="Freeform 8" id="8"/>
            <p:cNvSpPr/>
            <p:nvPr/>
          </p:nvSpPr>
          <p:spPr>
            <a:xfrm flipH="false" flipV="false" rot="0">
              <a:off x="0" y="0"/>
              <a:ext cx="22744" cy="1386340"/>
            </a:xfrm>
            <a:custGeom>
              <a:avLst/>
              <a:gdLst/>
              <a:ahLst/>
              <a:cxnLst/>
              <a:rect r="r" b="b" t="t" l="l"/>
              <a:pathLst>
                <a:path h="1386340" w="22744">
                  <a:moveTo>
                    <a:pt x="0" y="0"/>
                  </a:moveTo>
                  <a:lnTo>
                    <a:pt x="22744" y="0"/>
                  </a:lnTo>
                  <a:lnTo>
                    <a:pt x="22744" y="1386340"/>
                  </a:lnTo>
                  <a:lnTo>
                    <a:pt x="0" y="1386340"/>
                  </a:lnTo>
                  <a:close/>
                </a:path>
              </a:pathLst>
            </a:custGeom>
            <a:solidFill>
              <a:srgbClr val="009245"/>
            </a:solidFill>
          </p:spPr>
        </p:sp>
        <p:sp>
          <p:nvSpPr>
            <p:cNvPr name="TextBox 9" id="9"/>
            <p:cNvSpPr txBox="true"/>
            <p:nvPr/>
          </p:nvSpPr>
          <p:spPr>
            <a:xfrm>
              <a:off x="0" y="-19050"/>
              <a:ext cx="22744" cy="140539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399322" y="4297188"/>
            <a:ext cx="95032" cy="5263759"/>
            <a:chOff x="0" y="0"/>
            <a:chExt cx="25029" cy="1386340"/>
          </a:xfrm>
        </p:grpSpPr>
        <p:sp>
          <p:nvSpPr>
            <p:cNvPr name="Freeform 11" id="11"/>
            <p:cNvSpPr/>
            <p:nvPr/>
          </p:nvSpPr>
          <p:spPr>
            <a:xfrm flipH="false" flipV="false" rot="0">
              <a:off x="0" y="0"/>
              <a:ext cx="25029" cy="1386340"/>
            </a:xfrm>
            <a:custGeom>
              <a:avLst/>
              <a:gdLst/>
              <a:ahLst/>
              <a:cxnLst/>
              <a:rect r="r" b="b" t="t" l="l"/>
              <a:pathLst>
                <a:path h="1386340" w="25029">
                  <a:moveTo>
                    <a:pt x="0" y="0"/>
                  </a:moveTo>
                  <a:lnTo>
                    <a:pt x="25029" y="0"/>
                  </a:lnTo>
                  <a:lnTo>
                    <a:pt x="25029" y="1386340"/>
                  </a:lnTo>
                  <a:lnTo>
                    <a:pt x="0" y="1386340"/>
                  </a:lnTo>
                  <a:close/>
                </a:path>
              </a:pathLst>
            </a:custGeom>
            <a:solidFill>
              <a:srgbClr val="009245"/>
            </a:solidFill>
          </p:spPr>
        </p:sp>
        <p:sp>
          <p:nvSpPr>
            <p:cNvPr name="TextBox 12" id="12"/>
            <p:cNvSpPr txBox="true"/>
            <p:nvPr/>
          </p:nvSpPr>
          <p:spPr>
            <a:xfrm>
              <a:off x="0" y="-19050"/>
              <a:ext cx="25029" cy="1405390"/>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6586653" y="4263622"/>
            <a:ext cx="1454412" cy="1041571"/>
          </a:xfrm>
          <a:custGeom>
            <a:avLst/>
            <a:gdLst/>
            <a:ahLst/>
            <a:cxnLst/>
            <a:rect r="r" b="b" t="t" l="l"/>
            <a:pathLst>
              <a:path h="1041571" w="1454412">
                <a:moveTo>
                  <a:pt x="0" y="0"/>
                </a:moveTo>
                <a:lnTo>
                  <a:pt x="1454412" y="0"/>
                </a:lnTo>
                <a:lnTo>
                  <a:pt x="1454412" y="1041571"/>
                </a:lnTo>
                <a:lnTo>
                  <a:pt x="0" y="1041571"/>
                </a:lnTo>
                <a:lnTo>
                  <a:pt x="0" y="0"/>
                </a:lnTo>
                <a:close/>
              </a:path>
            </a:pathLst>
          </a:custGeom>
          <a:blipFill>
            <a:blip r:embed="rId4"/>
            <a:stretch>
              <a:fillRect l="0" t="0" r="0" b="0"/>
            </a:stretch>
          </a:blipFill>
        </p:spPr>
      </p:sp>
      <p:sp>
        <p:nvSpPr>
          <p:cNvPr name="Freeform 14" id="14"/>
          <p:cNvSpPr/>
          <p:nvPr/>
        </p:nvSpPr>
        <p:spPr>
          <a:xfrm flipH="false" flipV="false" rot="0">
            <a:off x="12684854" y="4297188"/>
            <a:ext cx="974439" cy="974439"/>
          </a:xfrm>
          <a:custGeom>
            <a:avLst/>
            <a:gdLst/>
            <a:ahLst/>
            <a:cxnLst/>
            <a:rect r="r" b="b" t="t" l="l"/>
            <a:pathLst>
              <a:path h="974439" w="974439">
                <a:moveTo>
                  <a:pt x="0" y="0"/>
                </a:moveTo>
                <a:lnTo>
                  <a:pt x="974440" y="0"/>
                </a:lnTo>
                <a:lnTo>
                  <a:pt x="974440" y="974439"/>
                </a:lnTo>
                <a:lnTo>
                  <a:pt x="0" y="974439"/>
                </a:lnTo>
                <a:lnTo>
                  <a:pt x="0" y="0"/>
                </a:lnTo>
                <a:close/>
              </a:path>
            </a:pathLst>
          </a:custGeom>
          <a:blipFill>
            <a:blip r:embed="rId5"/>
            <a:stretch>
              <a:fillRect l="0" t="0" r="0" b="0"/>
            </a:stretch>
          </a:blipFill>
        </p:spPr>
      </p:sp>
      <p:sp>
        <p:nvSpPr>
          <p:cNvPr name="Freeform 15" id="15"/>
          <p:cNvSpPr/>
          <p:nvPr/>
        </p:nvSpPr>
        <p:spPr>
          <a:xfrm flipH="false" flipV="false" rot="0">
            <a:off x="463226" y="4147306"/>
            <a:ext cx="1130948" cy="1124321"/>
          </a:xfrm>
          <a:custGeom>
            <a:avLst/>
            <a:gdLst/>
            <a:ahLst/>
            <a:cxnLst/>
            <a:rect r="r" b="b" t="t" l="l"/>
            <a:pathLst>
              <a:path h="1124321" w="1130948">
                <a:moveTo>
                  <a:pt x="0" y="0"/>
                </a:moveTo>
                <a:lnTo>
                  <a:pt x="1130948" y="0"/>
                </a:lnTo>
                <a:lnTo>
                  <a:pt x="1130948" y="1124321"/>
                </a:lnTo>
                <a:lnTo>
                  <a:pt x="0" y="1124321"/>
                </a:lnTo>
                <a:lnTo>
                  <a:pt x="0" y="0"/>
                </a:lnTo>
                <a:close/>
              </a:path>
            </a:pathLst>
          </a:custGeom>
          <a:blipFill>
            <a:blip r:embed="rId6"/>
            <a:stretch>
              <a:fillRect l="0" t="0" r="0" b="0"/>
            </a:stretch>
          </a:blipFill>
        </p:spPr>
      </p:sp>
      <p:sp>
        <p:nvSpPr>
          <p:cNvPr name="Freeform 16" id="16"/>
          <p:cNvSpPr/>
          <p:nvPr/>
        </p:nvSpPr>
        <p:spPr>
          <a:xfrm flipH="false" flipV="false" rot="0">
            <a:off x="13885231" y="-41521"/>
            <a:ext cx="4049690" cy="4011724"/>
          </a:xfrm>
          <a:custGeom>
            <a:avLst/>
            <a:gdLst/>
            <a:ahLst/>
            <a:cxnLst/>
            <a:rect r="r" b="b" t="t" l="l"/>
            <a:pathLst>
              <a:path h="4011724" w="4049690">
                <a:moveTo>
                  <a:pt x="0" y="0"/>
                </a:moveTo>
                <a:lnTo>
                  <a:pt x="4049689" y="0"/>
                </a:lnTo>
                <a:lnTo>
                  <a:pt x="4049689" y="4011724"/>
                </a:lnTo>
                <a:lnTo>
                  <a:pt x="0" y="4011724"/>
                </a:lnTo>
                <a:lnTo>
                  <a:pt x="0" y="0"/>
                </a:lnTo>
                <a:close/>
              </a:path>
            </a:pathLst>
          </a:custGeom>
          <a:blipFill>
            <a:blip r:embed="rId7"/>
            <a:stretch>
              <a:fillRect l="0" t="0" r="0" b="0"/>
            </a:stretch>
          </a:blipFill>
        </p:spPr>
      </p:sp>
      <p:sp>
        <p:nvSpPr>
          <p:cNvPr name="TextBox 17" id="17"/>
          <p:cNvSpPr txBox="true"/>
          <p:nvPr/>
        </p:nvSpPr>
        <p:spPr>
          <a:xfrm rot="0">
            <a:off x="2569560" y="1373977"/>
            <a:ext cx="13148881" cy="1041273"/>
          </a:xfrm>
          <a:prstGeom prst="rect">
            <a:avLst/>
          </a:prstGeom>
        </p:spPr>
        <p:txBody>
          <a:bodyPr anchor="t" rtlCol="false" tIns="0" lIns="0" bIns="0" rIns="0">
            <a:spAutoFit/>
          </a:bodyPr>
          <a:lstStyle/>
          <a:p>
            <a:pPr algn="ctr" marL="0" indent="0" lvl="0">
              <a:lnSpc>
                <a:spcPts val="7866"/>
              </a:lnSpc>
              <a:spcBef>
                <a:spcPct val="0"/>
              </a:spcBef>
            </a:pPr>
            <a:r>
              <a:rPr lang="en-US" sz="5700" spc="558">
                <a:solidFill>
                  <a:srgbClr val="FFFFFF"/>
                </a:solidFill>
                <a:latin typeface="Codec Pro ExtraBold"/>
              </a:rPr>
              <a:t>BUSINESS QUESTIONS</a:t>
            </a:r>
          </a:p>
        </p:txBody>
      </p:sp>
      <p:sp>
        <p:nvSpPr>
          <p:cNvPr name="TextBox 18" id="18"/>
          <p:cNvSpPr txBox="true"/>
          <p:nvPr/>
        </p:nvSpPr>
        <p:spPr>
          <a:xfrm rot="0">
            <a:off x="13501960" y="4423526"/>
            <a:ext cx="4432960" cy="505206"/>
          </a:xfrm>
          <a:prstGeom prst="rect">
            <a:avLst/>
          </a:prstGeom>
        </p:spPr>
        <p:txBody>
          <a:bodyPr anchor="t" rtlCol="false" tIns="0" lIns="0" bIns="0" rIns="0">
            <a:spAutoFit/>
          </a:bodyPr>
          <a:lstStyle/>
          <a:p>
            <a:pPr algn="ctr">
              <a:lnSpc>
                <a:spcPts val="4001"/>
              </a:lnSpc>
            </a:pPr>
            <a:r>
              <a:rPr lang="en-US" sz="2899" spc="284">
                <a:solidFill>
                  <a:srgbClr val="231F20"/>
                </a:solidFill>
                <a:latin typeface="Open Sauce Bold"/>
              </a:rPr>
              <a:t>Loyal Customers</a:t>
            </a:r>
          </a:p>
        </p:txBody>
      </p:sp>
      <p:sp>
        <p:nvSpPr>
          <p:cNvPr name="TextBox 19" id="19"/>
          <p:cNvSpPr txBox="true"/>
          <p:nvPr/>
        </p:nvSpPr>
        <p:spPr>
          <a:xfrm rot="0">
            <a:off x="405219" y="5617886"/>
            <a:ext cx="5537865" cy="4437254"/>
          </a:xfrm>
          <a:prstGeom prst="rect">
            <a:avLst/>
          </a:prstGeom>
        </p:spPr>
        <p:txBody>
          <a:bodyPr anchor="t" rtlCol="false" tIns="0" lIns="0" bIns="0" rIns="0">
            <a:spAutoFit/>
          </a:bodyPr>
          <a:lstStyle/>
          <a:p>
            <a:pPr marL="462974" indent="-231487" lvl="1">
              <a:lnSpc>
                <a:spcPts val="2959"/>
              </a:lnSpc>
              <a:buFont typeface="Arial"/>
              <a:buChar char="•"/>
            </a:pPr>
            <a:r>
              <a:rPr lang="en-US" sz="2144" spc="210">
                <a:solidFill>
                  <a:srgbClr val="231F20"/>
                </a:solidFill>
                <a:latin typeface="Open Sauce"/>
              </a:rPr>
              <a:t>What is the most popular product being bought?</a:t>
            </a:r>
          </a:p>
          <a:p>
            <a:pPr>
              <a:lnSpc>
                <a:spcPts val="2959"/>
              </a:lnSpc>
            </a:pPr>
          </a:p>
          <a:p>
            <a:pPr marL="462974" indent="-231487" lvl="1">
              <a:lnSpc>
                <a:spcPts val="2959"/>
              </a:lnSpc>
              <a:buFont typeface="Arial"/>
              <a:buChar char="•"/>
            </a:pPr>
            <a:r>
              <a:rPr lang="en-US" sz="2144" spc="210">
                <a:solidFill>
                  <a:srgbClr val="231F20"/>
                </a:solidFill>
                <a:latin typeface="Open Sauce"/>
              </a:rPr>
              <a:t>At what time do customers often make an order with “Banana”? </a:t>
            </a:r>
          </a:p>
          <a:p>
            <a:pPr>
              <a:lnSpc>
                <a:spcPts val="2959"/>
              </a:lnSpc>
            </a:pPr>
          </a:p>
          <a:p>
            <a:pPr marL="462974" indent="-231487" lvl="1">
              <a:lnSpc>
                <a:spcPts val="2959"/>
              </a:lnSpc>
              <a:buFont typeface="Arial"/>
              <a:buChar char="•"/>
            </a:pPr>
            <a:r>
              <a:rPr lang="en-US" sz="2144" spc="210">
                <a:solidFill>
                  <a:srgbClr val="231F20"/>
                </a:solidFill>
                <a:latin typeface="Open Sauce"/>
              </a:rPr>
              <a:t>What are the most/least popular departments and aisles? </a:t>
            </a:r>
          </a:p>
          <a:p>
            <a:pPr>
              <a:lnSpc>
                <a:spcPts val="2959"/>
              </a:lnSpc>
            </a:pPr>
          </a:p>
          <a:p>
            <a:pPr>
              <a:lnSpc>
                <a:spcPts val="2959"/>
              </a:lnSpc>
            </a:pPr>
          </a:p>
        </p:txBody>
      </p:sp>
      <p:sp>
        <p:nvSpPr>
          <p:cNvPr name="TextBox 20" id="20"/>
          <p:cNvSpPr txBox="true"/>
          <p:nvPr/>
        </p:nvSpPr>
        <p:spPr>
          <a:xfrm rot="0">
            <a:off x="6117207" y="5652976"/>
            <a:ext cx="6151171" cy="4065779"/>
          </a:xfrm>
          <a:prstGeom prst="rect">
            <a:avLst/>
          </a:prstGeom>
        </p:spPr>
        <p:txBody>
          <a:bodyPr anchor="t" rtlCol="false" tIns="0" lIns="0" bIns="0" rIns="0">
            <a:spAutoFit/>
          </a:bodyPr>
          <a:lstStyle/>
          <a:p>
            <a:pPr marL="462974" indent="-231487" lvl="1">
              <a:lnSpc>
                <a:spcPts val="2959"/>
              </a:lnSpc>
              <a:buFont typeface="Arial"/>
              <a:buChar char="•"/>
            </a:pPr>
            <a:r>
              <a:rPr lang="en-US" sz="2144" spc="210">
                <a:solidFill>
                  <a:srgbClr val="231F20"/>
                </a:solidFill>
                <a:latin typeface="Open Sauce"/>
              </a:rPr>
              <a:t>Which is the busiest time of the day when customers make an order?</a:t>
            </a:r>
            <a:r>
              <a:rPr lang="en-US" sz="2144" spc="210">
                <a:solidFill>
                  <a:srgbClr val="231F20"/>
                </a:solidFill>
                <a:latin typeface="Open Sauce"/>
              </a:rPr>
              <a:t> </a:t>
            </a:r>
          </a:p>
          <a:p>
            <a:pPr>
              <a:lnSpc>
                <a:spcPts val="2959"/>
              </a:lnSpc>
            </a:pPr>
          </a:p>
          <a:p>
            <a:pPr marL="462974" indent="-231487" lvl="1">
              <a:lnSpc>
                <a:spcPts val="2959"/>
              </a:lnSpc>
              <a:buFont typeface="Arial"/>
              <a:buChar char="•"/>
            </a:pPr>
            <a:r>
              <a:rPr lang="en-US" sz="2144" spc="210">
                <a:solidFill>
                  <a:srgbClr val="231F20"/>
                </a:solidFill>
                <a:latin typeface="Open Sauce"/>
              </a:rPr>
              <a:t>What are 5 best selling products during rush hours?</a:t>
            </a:r>
          </a:p>
          <a:p>
            <a:pPr>
              <a:lnSpc>
                <a:spcPts val="2959"/>
              </a:lnSpc>
            </a:pPr>
          </a:p>
          <a:p>
            <a:pPr marL="462974" indent="-231487" lvl="1">
              <a:lnSpc>
                <a:spcPts val="2959"/>
              </a:lnSpc>
              <a:buFont typeface="Arial"/>
              <a:buChar char="•"/>
            </a:pPr>
            <a:r>
              <a:rPr lang="en-US" sz="2144" spc="210">
                <a:solidFill>
                  <a:srgbClr val="231F20"/>
                </a:solidFill>
                <a:latin typeface="Open Sauce"/>
              </a:rPr>
              <a:t>Which aisle/department has the most orders during the busiest hour?</a:t>
            </a:r>
          </a:p>
          <a:p>
            <a:pPr>
              <a:lnSpc>
                <a:spcPts val="2959"/>
              </a:lnSpc>
            </a:pPr>
          </a:p>
        </p:txBody>
      </p:sp>
      <p:sp>
        <p:nvSpPr>
          <p:cNvPr name="TextBox 21" id="21"/>
          <p:cNvSpPr txBox="true"/>
          <p:nvPr/>
        </p:nvSpPr>
        <p:spPr>
          <a:xfrm rot="0">
            <a:off x="12927146" y="5617886"/>
            <a:ext cx="5007775" cy="4065779"/>
          </a:xfrm>
          <a:prstGeom prst="rect">
            <a:avLst/>
          </a:prstGeom>
        </p:spPr>
        <p:txBody>
          <a:bodyPr anchor="t" rtlCol="false" tIns="0" lIns="0" bIns="0" rIns="0">
            <a:spAutoFit/>
          </a:bodyPr>
          <a:lstStyle/>
          <a:p>
            <a:pPr marL="462974" indent="-231487" lvl="1">
              <a:lnSpc>
                <a:spcPts val="2959"/>
              </a:lnSpc>
              <a:buFont typeface="Arial"/>
              <a:buChar char="•"/>
            </a:pPr>
            <a:r>
              <a:rPr lang="en-US" sz="2144" spc="210">
                <a:solidFill>
                  <a:srgbClr val="231F20"/>
                </a:solidFill>
                <a:latin typeface="Open Sauce"/>
              </a:rPr>
              <a:t>How many people order more than 50 times already? </a:t>
            </a:r>
          </a:p>
          <a:p>
            <a:pPr>
              <a:lnSpc>
                <a:spcPts val="2959"/>
              </a:lnSpc>
            </a:pPr>
            <a:r>
              <a:rPr lang="en-US" sz="2144" spc="210">
                <a:solidFill>
                  <a:srgbClr val="231F20"/>
                </a:solidFill>
                <a:latin typeface="Open Sauce"/>
              </a:rPr>
              <a:t> </a:t>
            </a:r>
          </a:p>
          <a:p>
            <a:pPr marL="462974" indent="-231487" lvl="1">
              <a:lnSpc>
                <a:spcPts val="2959"/>
              </a:lnSpc>
              <a:buFont typeface="Arial"/>
              <a:buChar char="•"/>
            </a:pPr>
            <a:r>
              <a:rPr lang="en-US" sz="2144" spc="210">
                <a:solidFill>
                  <a:srgbClr val="231F20"/>
                </a:solidFill>
                <a:latin typeface="Open Sauce"/>
              </a:rPr>
              <a:t>Who takes longer than 25 days apart to make an order?</a:t>
            </a:r>
          </a:p>
          <a:p>
            <a:pPr>
              <a:lnSpc>
                <a:spcPts val="2959"/>
              </a:lnSpc>
            </a:pPr>
          </a:p>
          <a:p>
            <a:pPr marL="462974" indent="-231487" lvl="1">
              <a:lnSpc>
                <a:spcPts val="2959"/>
              </a:lnSpc>
              <a:buFont typeface="Arial"/>
              <a:buChar char="•"/>
            </a:pPr>
            <a:r>
              <a:rPr lang="en-US" sz="2144" spc="210">
                <a:solidFill>
                  <a:srgbClr val="231F20"/>
                </a:solidFill>
                <a:latin typeface="Open Sauce"/>
              </a:rPr>
              <a:t>What are the possible solutions to retain customers?  </a:t>
            </a:r>
          </a:p>
        </p:txBody>
      </p:sp>
      <p:sp>
        <p:nvSpPr>
          <p:cNvPr name="TextBox 22" id="22"/>
          <p:cNvSpPr txBox="true"/>
          <p:nvPr/>
        </p:nvSpPr>
        <p:spPr>
          <a:xfrm rot="0">
            <a:off x="7640917" y="4246054"/>
            <a:ext cx="4627461" cy="1010031"/>
          </a:xfrm>
          <a:prstGeom prst="rect">
            <a:avLst/>
          </a:prstGeom>
        </p:spPr>
        <p:txBody>
          <a:bodyPr anchor="t" rtlCol="false" tIns="0" lIns="0" bIns="0" rIns="0">
            <a:spAutoFit/>
          </a:bodyPr>
          <a:lstStyle/>
          <a:p>
            <a:pPr algn="ctr">
              <a:lnSpc>
                <a:spcPts val="4001"/>
              </a:lnSpc>
            </a:pPr>
            <a:r>
              <a:rPr lang="en-US" sz="2899" spc="284">
                <a:solidFill>
                  <a:srgbClr val="231F20"/>
                </a:solidFill>
                <a:latin typeface="Open Sauce Bold"/>
              </a:rPr>
              <a:t>Operation </a:t>
            </a:r>
          </a:p>
          <a:p>
            <a:pPr algn="ctr">
              <a:lnSpc>
                <a:spcPts val="4001"/>
              </a:lnSpc>
            </a:pPr>
            <a:r>
              <a:rPr lang="en-US" sz="2899" spc="284">
                <a:solidFill>
                  <a:srgbClr val="231F20"/>
                </a:solidFill>
                <a:latin typeface="Open Sauce Bold"/>
              </a:rPr>
              <a:t>Optimization</a:t>
            </a:r>
          </a:p>
        </p:txBody>
      </p:sp>
      <p:sp>
        <p:nvSpPr>
          <p:cNvPr name="TextBox 23" id="23"/>
          <p:cNvSpPr txBox="true"/>
          <p:nvPr/>
        </p:nvSpPr>
        <p:spPr>
          <a:xfrm rot="0">
            <a:off x="1250473" y="4246054"/>
            <a:ext cx="4230332" cy="1010031"/>
          </a:xfrm>
          <a:prstGeom prst="rect">
            <a:avLst/>
          </a:prstGeom>
        </p:spPr>
        <p:txBody>
          <a:bodyPr anchor="t" rtlCol="false" tIns="0" lIns="0" bIns="0" rIns="0">
            <a:spAutoFit/>
          </a:bodyPr>
          <a:lstStyle/>
          <a:p>
            <a:pPr algn="ctr">
              <a:lnSpc>
                <a:spcPts val="4001"/>
              </a:lnSpc>
            </a:pPr>
            <a:r>
              <a:rPr lang="en-US" sz="2899" spc="284">
                <a:solidFill>
                  <a:srgbClr val="231F20"/>
                </a:solidFill>
                <a:latin typeface="Open Sauce Bold"/>
              </a:rPr>
              <a:t>Resource Allocation </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8100000">
            <a:off x="-1580822" y="-292307"/>
            <a:ext cx="3090723" cy="3090723"/>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C5739"/>
            </a:solidFill>
          </p:spPr>
        </p:sp>
      </p:grpSp>
      <p:grpSp>
        <p:nvGrpSpPr>
          <p:cNvPr name="Group 4" id="4"/>
          <p:cNvGrpSpPr/>
          <p:nvPr/>
        </p:nvGrpSpPr>
        <p:grpSpPr>
          <a:xfrm rot="-2700000">
            <a:off x="-1412966" y="-124452"/>
            <a:ext cx="2755011" cy="275501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6F09"/>
            </a:solidFill>
          </p:spPr>
        </p:sp>
      </p:grpSp>
      <p:grpSp>
        <p:nvGrpSpPr>
          <p:cNvPr name="Group 6" id="6"/>
          <p:cNvGrpSpPr/>
          <p:nvPr/>
        </p:nvGrpSpPr>
        <p:grpSpPr>
          <a:xfrm rot="-8100000">
            <a:off x="16778099" y="-292307"/>
            <a:ext cx="3090723" cy="3090723"/>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C5739"/>
            </a:solidFill>
          </p:spPr>
        </p:sp>
      </p:grpSp>
      <p:grpSp>
        <p:nvGrpSpPr>
          <p:cNvPr name="Group 8" id="8"/>
          <p:cNvGrpSpPr/>
          <p:nvPr/>
        </p:nvGrpSpPr>
        <p:grpSpPr>
          <a:xfrm rot="-2700000">
            <a:off x="16945955" y="-124452"/>
            <a:ext cx="2755011" cy="2755011"/>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6F09"/>
            </a:solidFill>
          </p:spPr>
        </p:sp>
      </p:grpSp>
      <p:grpSp>
        <p:nvGrpSpPr>
          <p:cNvPr name="Group 10" id="10"/>
          <p:cNvGrpSpPr/>
          <p:nvPr/>
        </p:nvGrpSpPr>
        <p:grpSpPr>
          <a:xfrm rot="0">
            <a:off x="9689489" y="4112078"/>
            <a:ext cx="8037739" cy="4789201"/>
            <a:chOff x="0" y="0"/>
            <a:chExt cx="2932189" cy="1747114"/>
          </a:xfrm>
        </p:grpSpPr>
        <p:sp>
          <p:nvSpPr>
            <p:cNvPr name="Freeform 11" id="11"/>
            <p:cNvSpPr/>
            <p:nvPr/>
          </p:nvSpPr>
          <p:spPr>
            <a:xfrm flipH="false" flipV="false" rot="0">
              <a:off x="0" y="0"/>
              <a:ext cx="2932189" cy="1747114"/>
            </a:xfrm>
            <a:custGeom>
              <a:avLst/>
              <a:gdLst/>
              <a:ahLst/>
              <a:cxnLst/>
              <a:rect r="r" b="b" t="t" l="l"/>
              <a:pathLst>
                <a:path h="1747114" w="2932189">
                  <a:moveTo>
                    <a:pt x="0" y="0"/>
                  </a:moveTo>
                  <a:lnTo>
                    <a:pt x="2932189" y="0"/>
                  </a:lnTo>
                  <a:lnTo>
                    <a:pt x="2932189" y="1747114"/>
                  </a:lnTo>
                  <a:lnTo>
                    <a:pt x="0" y="1747114"/>
                  </a:lnTo>
                  <a:close/>
                </a:path>
              </a:pathLst>
            </a:custGeom>
            <a:solidFill>
              <a:srgbClr val="1C5739"/>
            </a:solidFill>
          </p:spPr>
        </p:sp>
      </p:grpSp>
      <p:grpSp>
        <p:nvGrpSpPr>
          <p:cNvPr name="Group 12" id="12"/>
          <p:cNvGrpSpPr/>
          <p:nvPr/>
        </p:nvGrpSpPr>
        <p:grpSpPr>
          <a:xfrm rot="0">
            <a:off x="835321" y="4112078"/>
            <a:ext cx="8232252" cy="4789201"/>
            <a:chOff x="0" y="0"/>
            <a:chExt cx="3666401" cy="2132968"/>
          </a:xfrm>
        </p:grpSpPr>
        <p:sp>
          <p:nvSpPr>
            <p:cNvPr name="Freeform 13" id="13"/>
            <p:cNvSpPr/>
            <p:nvPr/>
          </p:nvSpPr>
          <p:spPr>
            <a:xfrm flipH="false" flipV="false" rot="0">
              <a:off x="0" y="0"/>
              <a:ext cx="3666401" cy="2132968"/>
            </a:xfrm>
            <a:custGeom>
              <a:avLst/>
              <a:gdLst/>
              <a:ahLst/>
              <a:cxnLst/>
              <a:rect r="r" b="b" t="t" l="l"/>
              <a:pathLst>
                <a:path h="2132968" w="3666401">
                  <a:moveTo>
                    <a:pt x="0" y="0"/>
                  </a:moveTo>
                  <a:lnTo>
                    <a:pt x="3666401" y="0"/>
                  </a:lnTo>
                  <a:lnTo>
                    <a:pt x="3666401" y="2132968"/>
                  </a:lnTo>
                  <a:lnTo>
                    <a:pt x="0" y="2132968"/>
                  </a:lnTo>
                  <a:close/>
                </a:path>
              </a:pathLst>
            </a:custGeom>
            <a:solidFill>
              <a:srgbClr val="1C5739"/>
            </a:solidFill>
          </p:spPr>
        </p:sp>
      </p:grpSp>
      <p:sp>
        <p:nvSpPr>
          <p:cNvPr name="TextBox 14" id="14"/>
          <p:cNvSpPr txBox="true"/>
          <p:nvPr/>
        </p:nvSpPr>
        <p:spPr>
          <a:xfrm rot="0">
            <a:off x="10698903" y="4756960"/>
            <a:ext cx="6018910" cy="502920"/>
          </a:xfrm>
          <a:prstGeom prst="rect">
            <a:avLst/>
          </a:prstGeom>
        </p:spPr>
        <p:txBody>
          <a:bodyPr anchor="t" rtlCol="false" tIns="0" lIns="0" bIns="0" rIns="0">
            <a:spAutoFit/>
          </a:bodyPr>
          <a:lstStyle/>
          <a:p>
            <a:pPr algn="ctr">
              <a:lnSpc>
                <a:spcPts val="3569"/>
              </a:lnSpc>
            </a:pPr>
            <a:r>
              <a:rPr lang="en-US" sz="3399" spc="169">
                <a:solidFill>
                  <a:srgbClr val="FFFFFF"/>
                </a:solidFill>
                <a:latin typeface="Poppins Heavy"/>
              </a:rPr>
              <a:t>Expected Modifications</a:t>
            </a:r>
          </a:p>
        </p:txBody>
      </p:sp>
      <p:sp>
        <p:nvSpPr>
          <p:cNvPr name="TextBox 15" id="15"/>
          <p:cNvSpPr txBox="true"/>
          <p:nvPr/>
        </p:nvSpPr>
        <p:spPr>
          <a:xfrm rot="0">
            <a:off x="3487455" y="4756960"/>
            <a:ext cx="2394652" cy="502920"/>
          </a:xfrm>
          <a:prstGeom prst="rect">
            <a:avLst/>
          </a:prstGeom>
        </p:spPr>
        <p:txBody>
          <a:bodyPr anchor="t" rtlCol="false" tIns="0" lIns="0" bIns="0" rIns="0">
            <a:spAutoFit/>
          </a:bodyPr>
          <a:lstStyle/>
          <a:p>
            <a:pPr algn="ctr">
              <a:lnSpc>
                <a:spcPts val="3569"/>
              </a:lnSpc>
            </a:pPr>
            <a:r>
              <a:rPr lang="en-US" sz="3399" spc="169">
                <a:solidFill>
                  <a:srgbClr val="FFFFFF"/>
                </a:solidFill>
                <a:latin typeface="Poppins Heavy"/>
              </a:rPr>
              <a:t>Concerns</a:t>
            </a:r>
          </a:p>
        </p:txBody>
      </p:sp>
      <p:sp>
        <p:nvSpPr>
          <p:cNvPr name="TextBox 16" id="16"/>
          <p:cNvSpPr txBox="true"/>
          <p:nvPr/>
        </p:nvSpPr>
        <p:spPr>
          <a:xfrm rot="0">
            <a:off x="560772" y="5494346"/>
            <a:ext cx="8248018" cy="2513838"/>
          </a:xfrm>
          <a:prstGeom prst="rect">
            <a:avLst/>
          </a:prstGeom>
        </p:spPr>
        <p:txBody>
          <a:bodyPr anchor="t" rtlCol="false" tIns="0" lIns="0" bIns="0" rIns="0">
            <a:spAutoFit/>
          </a:bodyPr>
          <a:lstStyle/>
          <a:p>
            <a:pPr algn="ctr">
              <a:lnSpc>
                <a:spcPts val="3978"/>
              </a:lnSpc>
            </a:pPr>
            <a:r>
              <a:rPr lang="en-US" sz="3060">
                <a:solidFill>
                  <a:srgbClr val="FFFFFF"/>
                </a:solidFill>
                <a:latin typeface="Open Sauce"/>
              </a:rPr>
              <a:t>Larger dataset</a:t>
            </a:r>
          </a:p>
          <a:p>
            <a:pPr algn="ctr">
              <a:lnSpc>
                <a:spcPts val="3978"/>
              </a:lnSpc>
            </a:pPr>
            <a:r>
              <a:rPr lang="en-US" sz="3060">
                <a:solidFill>
                  <a:srgbClr val="FFFFFF"/>
                </a:solidFill>
                <a:latin typeface="Open Sauce"/>
              </a:rPr>
              <a:t>Time consuming </a:t>
            </a:r>
          </a:p>
          <a:p>
            <a:pPr algn="ctr">
              <a:lnSpc>
                <a:spcPts val="3978"/>
              </a:lnSpc>
            </a:pPr>
            <a:r>
              <a:rPr lang="en-US" sz="3060">
                <a:solidFill>
                  <a:srgbClr val="FFFFFF"/>
                </a:solidFill>
                <a:latin typeface="Open Sauce"/>
              </a:rPr>
              <a:t>I</a:t>
            </a:r>
            <a:r>
              <a:rPr lang="en-US" sz="3060">
                <a:solidFill>
                  <a:srgbClr val="FFFFFF"/>
                </a:solidFill>
                <a:latin typeface="Open Sauce"/>
              </a:rPr>
              <a:t>nstance issues </a:t>
            </a:r>
          </a:p>
          <a:p>
            <a:pPr algn="ctr">
              <a:lnSpc>
                <a:spcPts val="3978"/>
              </a:lnSpc>
            </a:pPr>
            <a:r>
              <a:rPr lang="en-US" sz="3060">
                <a:solidFill>
                  <a:srgbClr val="FFFFFF"/>
                </a:solidFill>
                <a:latin typeface="Open Sauce"/>
              </a:rPr>
              <a:t>Generalization of the Model</a:t>
            </a:r>
          </a:p>
          <a:p>
            <a:pPr algn="ctr">
              <a:lnSpc>
                <a:spcPts val="3978"/>
              </a:lnSpc>
            </a:pPr>
            <a:r>
              <a:rPr lang="en-US" sz="3060">
                <a:solidFill>
                  <a:srgbClr val="FFFFFF"/>
                </a:solidFill>
                <a:latin typeface="Open Sauce"/>
              </a:rPr>
              <a:t>Transferred dataset to Google Drive </a:t>
            </a:r>
          </a:p>
        </p:txBody>
      </p:sp>
      <p:sp>
        <p:nvSpPr>
          <p:cNvPr name="TextBox 17" id="17"/>
          <p:cNvSpPr txBox="true"/>
          <p:nvPr/>
        </p:nvSpPr>
        <p:spPr>
          <a:xfrm rot="0">
            <a:off x="9848449" y="5561668"/>
            <a:ext cx="7878779" cy="999381"/>
          </a:xfrm>
          <a:prstGeom prst="rect">
            <a:avLst/>
          </a:prstGeom>
        </p:spPr>
        <p:txBody>
          <a:bodyPr anchor="t" rtlCol="false" tIns="0" lIns="0" bIns="0" rIns="0">
            <a:spAutoFit/>
          </a:bodyPr>
          <a:lstStyle/>
          <a:p>
            <a:pPr algn="ctr">
              <a:lnSpc>
                <a:spcPts val="3976"/>
              </a:lnSpc>
            </a:pPr>
            <a:r>
              <a:rPr lang="en-US" sz="3058">
                <a:solidFill>
                  <a:srgbClr val="FFFFFF"/>
                </a:solidFill>
                <a:latin typeface="Open Sauce"/>
              </a:rPr>
              <a:t>Combine data files</a:t>
            </a:r>
          </a:p>
          <a:p>
            <a:pPr algn="ctr">
              <a:lnSpc>
                <a:spcPts val="3976"/>
              </a:lnSpc>
            </a:pPr>
            <a:r>
              <a:rPr lang="en-US" sz="3058">
                <a:solidFill>
                  <a:srgbClr val="FFFFFF"/>
                </a:solidFill>
                <a:latin typeface="Open Sauce"/>
              </a:rPr>
              <a:t>Resolve null values  </a:t>
            </a:r>
          </a:p>
        </p:txBody>
      </p:sp>
      <p:sp>
        <p:nvSpPr>
          <p:cNvPr name="TextBox 18" id="18"/>
          <p:cNvSpPr txBox="true"/>
          <p:nvPr/>
        </p:nvSpPr>
        <p:spPr>
          <a:xfrm rot="0">
            <a:off x="2938685" y="1072079"/>
            <a:ext cx="12410629" cy="2031873"/>
          </a:xfrm>
          <a:prstGeom prst="rect">
            <a:avLst/>
          </a:prstGeom>
        </p:spPr>
        <p:txBody>
          <a:bodyPr anchor="t" rtlCol="false" tIns="0" lIns="0" bIns="0" rIns="0">
            <a:spAutoFit/>
          </a:bodyPr>
          <a:lstStyle/>
          <a:p>
            <a:pPr algn="ctr">
              <a:lnSpc>
                <a:spcPts val="7866"/>
              </a:lnSpc>
            </a:pPr>
            <a:r>
              <a:rPr lang="en-US" sz="5700" spc="558">
                <a:solidFill>
                  <a:srgbClr val="272922"/>
                </a:solidFill>
                <a:latin typeface="Codec Pro ExtraBold"/>
              </a:rPr>
              <a:t>EXPECTED MODIFICATIONS</a:t>
            </a:r>
          </a:p>
          <a:p>
            <a:pPr algn="ctr" marL="0" indent="0" lvl="0">
              <a:lnSpc>
                <a:spcPts val="7866"/>
              </a:lnSpc>
              <a:spcBef>
                <a:spcPct val="0"/>
              </a:spcBef>
            </a:pPr>
            <a:r>
              <a:rPr lang="en-US" sz="5700" spc="558">
                <a:solidFill>
                  <a:srgbClr val="272922"/>
                </a:solidFill>
                <a:latin typeface="Codec Pro ExtraBold"/>
              </a:rPr>
              <a:t>AND CONCERNS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314960" y="9548882"/>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715061" y="-2687993"/>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3084770" y="-8072306"/>
            <a:ext cx="9348363" cy="9348363"/>
          </a:xfrm>
          <a:custGeom>
            <a:avLst/>
            <a:gdLst/>
            <a:ahLst/>
            <a:cxnLst/>
            <a:rect r="r" b="b" t="t" l="l"/>
            <a:pathLst>
              <a:path h="9348363" w="9348363">
                <a:moveTo>
                  <a:pt x="0" y="0"/>
                </a:moveTo>
                <a:lnTo>
                  <a:pt x="9348363" y="0"/>
                </a:lnTo>
                <a:lnTo>
                  <a:pt x="9348363"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aphicFrame>
        <p:nvGraphicFramePr>
          <p:cNvPr name="Table 11" id="11"/>
          <p:cNvGraphicFramePr>
            <a:graphicFrameLocks noGrp="true"/>
          </p:cNvGraphicFramePr>
          <p:nvPr/>
        </p:nvGraphicFramePr>
        <p:xfrm>
          <a:off x="2336748" y="2277275"/>
          <a:ext cx="13614504" cy="7271607"/>
        </p:xfrm>
        <a:graphic>
          <a:graphicData uri="http://schemas.openxmlformats.org/drawingml/2006/table">
            <a:tbl>
              <a:tblPr/>
              <a:tblGrid>
                <a:gridCol w="2262270"/>
                <a:gridCol w="2282710"/>
                <a:gridCol w="2241831"/>
                <a:gridCol w="1183372"/>
                <a:gridCol w="2262270"/>
                <a:gridCol w="3382049"/>
              </a:tblGrid>
              <a:tr h="1251052">
                <a:tc>
                  <a:txBody>
                    <a:bodyPr anchor="t" rtlCol="false"/>
                    <a:lstStyle/>
                    <a:p>
                      <a:pPr algn="ctr">
                        <a:lnSpc>
                          <a:spcPts val="2799"/>
                        </a:lnSpc>
                        <a:defRPr/>
                      </a:pPr>
                      <a:r>
                        <a:rPr lang="en-US" sz="1999">
                          <a:solidFill>
                            <a:srgbClr val="FDFBFB"/>
                          </a:solidFill>
                          <a:latin typeface="Open Sauce Bold"/>
                        </a:rPr>
                        <a:t>Table 1: Products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Table 2: Order_products_prior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Table 3: Order_products_train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Table4:</a:t>
                      </a:r>
                      <a:endParaRPr lang="en-US" sz="1100"/>
                    </a:p>
                    <a:p>
                      <a:pPr algn="ctr">
                        <a:lnSpc>
                          <a:spcPts val="2799"/>
                        </a:lnSpc>
                      </a:pPr>
                      <a:r>
                        <a:rPr lang="en-US" sz="1999">
                          <a:solidFill>
                            <a:srgbClr val="FDFBFB"/>
                          </a:solidFill>
                          <a:latin typeface="Open Sauce Bold"/>
                        </a:rPr>
                        <a:t>Aisles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Table5:</a:t>
                      </a:r>
                      <a:endParaRPr lang="en-US" sz="1100"/>
                    </a:p>
                    <a:p>
                      <a:pPr algn="ctr">
                        <a:lnSpc>
                          <a:spcPts val="2799"/>
                        </a:lnSpc>
                      </a:pPr>
                      <a:r>
                        <a:rPr lang="en-US" sz="1999">
                          <a:solidFill>
                            <a:srgbClr val="FDFBFB"/>
                          </a:solidFill>
                          <a:latin typeface="Open Sauce Bold"/>
                        </a:rPr>
                        <a:t>Departments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Table 6:</a:t>
                      </a:r>
                      <a:endParaRPr lang="en-US" sz="1100"/>
                    </a:p>
                    <a:p>
                      <a:pPr algn="ctr">
                        <a:lnSpc>
                          <a:spcPts val="2799"/>
                        </a:lnSpc>
                      </a:pPr>
                      <a:r>
                        <a:rPr lang="en-US" sz="1999">
                          <a:solidFill>
                            <a:srgbClr val="FDFBFB"/>
                          </a:solidFill>
                          <a:latin typeface="Open Sauce Bold"/>
                        </a:rPr>
                        <a:t>Orders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r>
              <a:tr h="696364">
                <a:tc>
                  <a:txBody>
                    <a:bodyPr anchor="t" rtlCol="false"/>
                    <a:lstStyle/>
                    <a:p>
                      <a:pPr algn="ctr">
                        <a:lnSpc>
                          <a:spcPts val="2799"/>
                        </a:lnSpc>
                        <a:defRPr/>
                      </a:pPr>
                      <a:r>
                        <a:rPr lang="en-US" sz="1999">
                          <a:solidFill>
                            <a:srgbClr val="000000"/>
                          </a:solidFill>
                          <a:latin typeface="Open Sauce Bold"/>
                        </a:rPr>
                        <a:t>product_id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order_id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order_id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aisle_id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department_id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order_id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364">
                <a:tc>
                  <a:txBody>
                    <a:bodyPr anchor="t" rtlCol="false"/>
                    <a:lstStyle/>
                    <a:p>
                      <a:pPr algn="ctr">
                        <a:lnSpc>
                          <a:spcPts val="2799"/>
                        </a:lnSpc>
                        <a:defRPr/>
                      </a:pPr>
                      <a:r>
                        <a:rPr lang="en-US" sz="1999">
                          <a:solidFill>
                            <a:srgbClr val="000000"/>
                          </a:solidFill>
                          <a:latin typeface="Open Sauce Bold"/>
                        </a:rPr>
                        <a:t>product_name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product_id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product_id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aisle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department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user_id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97702">
                <a:tc>
                  <a:txBody>
                    <a:bodyPr anchor="t" rtlCol="false"/>
                    <a:lstStyle/>
                    <a:p>
                      <a:pPr algn="ctr">
                        <a:lnSpc>
                          <a:spcPts val="2799"/>
                        </a:lnSpc>
                        <a:defRPr/>
                      </a:pPr>
                      <a:r>
                        <a:rPr lang="en-US" sz="1999">
                          <a:solidFill>
                            <a:srgbClr val="000000"/>
                          </a:solidFill>
                          <a:latin typeface="Open Sauce Bold"/>
                        </a:rPr>
                        <a:t>aisle_id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add_to_cart_order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add_to_cart_order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eval_set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364">
                <a:tc>
                  <a:txBody>
                    <a:bodyPr anchor="t" rtlCol="false"/>
                    <a:lstStyle/>
                    <a:p>
                      <a:pPr algn="ctr">
                        <a:lnSpc>
                          <a:spcPts val="2799"/>
                        </a:lnSpc>
                        <a:defRPr/>
                      </a:pPr>
                      <a:r>
                        <a:rPr lang="en-US" sz="1999">
                          <a:solidFill>
                            <a:srgbClr val="000000"/>
                          </a:solidFill>
                          <a:latin typeface="Open Sauce Bold"/>
                        </a:rPr>
                        <a:t>department_id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reordered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reordered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order_number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364">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order_dow</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364">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order_hour_of_day</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43329">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Bold"/>
                        </a:rPr>
                        <a:t>days_since_prior_order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97702">
                <a:tc>
                  <a:txBody>
                    <a:bodyPr anchor="t" rtlCol="false"/>
                    <a:lstStyle/>
                    <a:p>
                      <a:pPr algn="ctr">
                        <a:lnSpc>
                          <a:spcPts val="2799"/>
                        </a:lnSpc>
                        <a:defRPr/>
                      </a:pPr>
                      <a:r>
                        <a:rPr lang="en-US" sz="1999">
                          <a:solidFill>
                            <a:srgbClr val="FDFBFB"/>
                          </a:solidFill>
                          <a:latin typeface="Open Sauce Bold"/>
                        </a:rPr>
                        <a:t>49.5 thousand rows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32 millions rows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1.4 million rows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134 rows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21 rows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c>
                  <a:txBody>
                    <a:bodyPr anchor="t" rtlCol="false"/>
                    <a:lstStyle/>
                    <a:p>
                      <a:pPr algn="ctr">
                        <a:lnSpc>
                          <a:spcPts val="2799"/>
                        </a:lnSpc>
                        <a:defRPr/>
                      </a:pPr>
                      <a:r>
                        <a:rPr lang="en-US" sz="1999">
                          <a:solidFill>
                            <a:srgbClr val="FDFBFB"/>
                          </a:solidFill>
                          <a:latin typeface="Open Sauce Bold"/>
                        </a:rPr>
                        <a:t>3.4 million rows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97D5A"/>
                    </a:solidFill>
                  </a:tcPr>
                </a:tc>
              </a:tr>
            </a:tbl>
          </a:graphicData>
        </a:graphic>
      </p:graphicFrame>
      <p:sp>
        <p:nvSpPr>
          <p:cNvPr name="TextBox 12" id="12"/>
          <p:cNvSpPr txBox="true"/>
          <p:nvPr/>
        </p:nvSpPr>
        <p:spPr>
          <a:xfrm rot="0">
            <a:off x="4194284" y="871434"/>
            <a:ext cx="9899433" cy="837820"/>
          </a:xfrm>
          <a:prstGeom prst="rect">
            <a:avLst/>
          </a:prstGeom>
        </p:spPr>
        <p:txBody>
          <a:bodyPr anchor="t" rtlCol="false" tIns="0" lIns="0" bIns="0" rIns="0">
            <a:spAutoFit/>
          </a:bodyPr>
          <a:lstStyle/>
          <a:p>
            <a:pPr algn="l" marL="0" indent="0" lvl="0">
              <a:lnSpc>
                <a:spcPts val="5643"/>
              </a:lnSpc>
              <a:spcBef>
                <a:spcPct val="0"/>
              </a:spcBef>
            </a:pPr>
            <a:r>
              <a:rPr lang="en-US" sz="5700" spc="199">
                <a:solidFill>
                  <a:srgbClr val="040506"/>
                </a:solidFill>
                <a:latin typeface="Codec Pro ExtraBold"/>
              </a:rPr>
              <a:t>DIMENSIONAL MODELING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C5739"/>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57019" y="8748667"/>
            <a:ext cx="3806571" cy="2083232"/>
          </a:xfrm>
          <a:custGeom>
            <a:avLst/>
            <a:gdLst/>
            <a:ahLst/>
            <a:cxnLst/>
            <a:rect r="r" b="b" t="t" l="l"/>
            <a:pathLst>
              <a:path h="2083232" w="3806571">
                <a:moveTo>
                  <a:pt x="0" y="0"/>
                </a:moveTo>
                <a:lnTo>
                  <a:pt x="3806571" y="0"/>
                </a:lnTo>
                <a:lnTo>
                  <a:pt x="3806571"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75825" y="3520041"/>
            <a:ext cx="16536350" cy="6270242"/>
          </a:xfrm>
          <a:custGeom>
            <a:avLst/>
            <a:gdLst/>
            <a:ahLst/>
            <a:cxnLst/>
            <a:rect r="r" b="b" t="t" l="l"/>
            <a:pathLst>
              <a:path h="6270242" w="16536350">
                <a:moveTo>
                  <a:pt x="0" y="0"/>
                </a:moveTo>
                <a:lnTo>
                  <a:pt x="16536350" y="0"/>
                </a:lnTo>
                <a:lnTo>
                  <a:pt x="16536350" y="6270242"/>
                </a:lnTo>
                <a:lnTo>
                  <a:pt x="0" y="6270242"/>
                </a:lnTo>
                <a:lnTo>
                  <a:pt x="0" y="0"/>
                </a:lnTo>
                <a:close/>
              </a:path>
            </a:pathLst>
          </a:custGeom>
          <a:blipFill>
            <a:blip r:embed="rId9"/>
            <a:stretch>
              <a:fillRect l="0" t="0" r="0" b="0"/>
            </a:stretch>
          </a:blipFill>
        </p:spPr>
      </p:sp>
      <p:sp>
        <p:nvSpPr>
          <p:cNvPr name="TextBox 10" id="10"/>
          <p:cNvSpPr txBox="true"/>
          <p:nvPr/>
        </p:nvSpPr>
        <p:spPr>
          <a:xfrm rot="0">
            <a:off x="13422042" y="7421816"/>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Manager</a:t>
            </a:r>
          </a:p>
        </p:txBody>
      </p:sp>
      <p:sp>
        <p:nvSpPr>
          <p:cNvPr name="TextBox 11" id="11"/>
          <p:cNvSpPr txBox="true"/>
          <p:nvPr/>
        </p:nvSpPr>
        <p:spPr>
          <a:xfrm rot="0">
            <a:off x="4690522" y="1138428"/>
            <a:ext cx="8906957" cy="837819"/>
          </a:xfrm>
          <a:prstGeom prst="rect">
            <a:avLst/>
          </a:prstGeom>
        </p:spPr>
        <p:txBody>
          <a:bodyPr anchor="t" rtlCol="false" tIns="0" lIns="0" bIns="0" rIns="0">
            <a:spAutoFit/>
          </a:bodyPr>
          <a:lstStyle/>
          <a:p>
            <a:pPr algn="ctr" marL="0" indent="0" lvl="0">
              <a:lnSpc>
                <a:spcPts val="5643"/>
              </a:lnSpc>
              <a:spcBef>
                <a:spcPct val="0"/>
              </a:spcBef>
            </a:pPr>
            <a:r>
              <a:rPr lang="en-US" sz="5700" spc="199">
                <a:solidFill>
                  <a:srgbClr val="FFFFFF"/>
                </a:solidFill>
                <a:latin typeface="Codec Pro ExtraBold"/>
              </a:rPr>
              <a:t>DIMENSIONAL SCHEMA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895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653708" y="3442596"/>
            <a:ext cx="4473739" cy="2246745"/>
            <a:chOff x="0" y="0"/>
            <a:chExt cx="1178269" cy="591735"/>
          </a:xfrm>
        </p:grpSpPr>
        <p:sp>
          <p:nvSpPr>
            <p:cNvPr name="Freeform 7" id="7"/>
            <p:cNvSpPr/>
            <p:nvPr/>
          </p:nvSpPr>
          <p:spPr>
            <a:xfrm flipH="false" flipV="false" rot="0">
              <a:off x="0" y="0"/>
              <a:ext cx="1178269" cy="591735"/>
            </a:xfrm>
            <a:custGeom>
              <a:avLst/>
              <a:gdLst/>
              <a:ahLst/>
              <a:cxnLst/>
              <a:rect r="r" b="b" t="t" l="l"/>
              <a:pathLst>
                <a:path h="591735" w="1178269">
                  <a:moveTo>
                    <a:pt x="0" y="0"/>
                  </a:moveTo>
                  <a:lnTo>
                    <a:pt x="1178269" y="0"/>
                  </a:lnTo>
                  <a:lnTo>
                    <a:pt x="1178269" y="591735"/>
                  </a:lnTo>
                  <a:lnTo>
                    <a:pt x="0" y="591735"/>
                  </a:lnTo>
                  <a:close/>
                </a:path>
              </a:pathLst>
            </a:custGeom>
            <a:solidFill>
              <a:srgbClr val="1C5739"/>
            </a:solidFill>
          </p:spPr>
        </p:sp>
        <p:sp>
          <p:nvSpPr>
            <p:cNvPr name="TextBox 8" id="8"/>
            <p:cNvSpPr txBox="true"/>
            <p:nvPr/>
          </p:nvSpPr>
          <p:spPr>
            <a:xfrm>
              <a:off x="0" y="-47625"/>
              <a:ext cx="1178269" cy="639360"/>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What is the most popular product being bought?</a:t>
              </a:r>
              <a:r>
                <a:rPr lang="en-US" sz="2481" spc="24">
                  <a:solidFill>
                    <a:srgbClr val="FFFFFF"/>
                  </a:solidFill>
                  <a:latin typeface="Open Sauce Italics"/>
                </a:rPr>
                <a:t> </a:t>
              </a:r>
            </a:p>
          </p:txBody>
        </p:sp>
      </p:grpSp>
      <p:grpSp>
        <p:nvGrpSpPr>
          <p:cNvPr name="Group 9" id="9"/>
          <p:cNvGrpSpPr/>
          <p:nvPr/>
        </p:nvGrpSpPr>
        <p:grpSpPr>
          <a:xfrm rot="0">
            <a:off x="653708" y="5689341"/>
            <a:ext cx="4473739" cy="3568959"/>
            <a:chOff x="0" y="0"/>
            <a:chExt cx="1178269" cy="939973"/>
          </a:xfrm>
        </p:grpSpPr>
        <p:sp>
          <p:nvSpPr>
            <p:cNvPr name="Freeform 10" id="10"/>
            <p:cNvSpPr/>
            <p:nvPr/>
          </p:nvSpPr>
          <p:spPr>
            <a:xfrm flipH="false" flipV="false" rot="0">
              <a:off x="0" y="0"/>
              <a:ext cx="1178269" cy="939973"/>
            </a:xfrm>
            <a:custGeom>
              <a:avLst/>
              <a:gdLst/>
              <a:ahLst/>
              <a:cxnLst/>
              <a:rect r="r" b="b" t="t" l="l"/>
              <a:pathLst>
                <a:path h="939973" w="1178269">
                  <a:moveTo>
                    <a:pt x="0" y="0"/>
                  </a:moveTo>
                  <a:lnTo>
                    <a:pt x="1178269" y="0"/>
                  </a:lnTo>
                  <a:lnTo>
                    <a:pt x="1178269" y="939973"/>
                  </a:lnTo>
                  <a:lnTo>
                    <a:pt x="0" y="939973"/>
                  </a:lnTo>
                  <a:close/>
                </a:path>
              </a:pathLst>
            </a:custGeom>
            <a:solidFill>
              <a:srgbClr val="397D5A"/>
            </a:solidFill>
            <a:ln w="38100" cap="sq">
              <a:solidFill>
                <a:srgbClr val="FF6F09"/>
              </a:solidFill>
              <a:prstDash val="solid"/>
              <a:miter/>
            </a:ln>
          </p:spPr>
        </p:sp>
        <p:sp>
          <p:nvSpPr>
            <p:cNvPr name="TextBox 11" id="11"/>
            <p:cNvSpPr txBox="true"/>
            <p:nvPr/>
          </p:nvSpPr>
          <p:spPr>
            <a:xfrm>
              <a:off x="0" y="-38100"/>
              <a:ext cx="1178269" cy="978073"/>
            </a:xfrm>
            <a:prstGeom prst="rect">
              <a:avLst/>
            </a:prstGeom>
          </p:spPr>
          <p:txBody>
            <a:bodyPr anchor="ctr" rtlCol="false" tIns="114300" lIns="114300" bIns="114300" rIns="114300"/>
            <a:lstStyle/>
            <a:p>
              <a:pPr algn="ctr">
                <a:lnSpc>
                  <a:spcPts val="3173"/>
                </a:lnSpc>
              </a:pPr>
            </a:p>
            <a:p>
              <a:pPr algn="ctr">
                <a:lnSpc>
                  <a:spcPts val="3173"/>
                </a:lnSpc>
              </a:pPr>
            </a:p>
            <a:p>
              <a:pPr algn="ctr">
                <a:lnSpc>
                  <a:spcPts val="3173"/>
                </a:lnSpc>
              </a:pPr>
            </a:p>
            <a:p>
              <a:pPr algn="ctr">
                <a:lnSpc>
                  <a:spcPts val="3173"/>
                </a:lnSpc>
              </a:pPr>
            </a:p>
            <a:p>
              <a:pPr algn="ctr">
                <a:lnSpc>
                  <a:spcPts val="3173"/>
                </a:lnSpc>
              </a:pPr>
            </a:p>
            <a:p>
              <a:pPr algn="ctr">
                <a:lnSpc>
                  <a:spcPts val="3173"/>
                </a:lnSpc>
              </a:pPr>
            </a:p>
            <a:p>
              <a:pPr algn="ctr" marL="0" indent="0" lvl="0">
                <a:lnSpc>
                  <a:spcPts val="3173"/>
                </a:lnSpc>
                <a:spcBef>
                  <a:spcPct val="0"/>
                </a:spcBef>
              </a:pPr>
              <a:r>
                <a:rPr lang="en-US" sz="2299" spc="22">
                  <a:solidFill>
                    <a:srgbClr val="FFFFFF"/>
                  </a:solidFill>
                  <a:latin typeface="Open Sauce Italics"/>
                </a:rPr>
                <a:t>491,291 times.</a:t>
              </a:r>
            </a:p>
          </p:txBody>
        </p:sp>
      </p:grpSp>
      <p:grpSp>
        <p:nvGrpSpPr>
          <p:cNvPr name="Group 12" id="12"/>
          <p:cNvGrpSpPr/>
          <p:nvPr/>
        </p:nvGrpSpPr>
        <p:grpSpPr>
          <a:xfrm rot="0">
            <a:off x="5610376" y="3442596"/>
            <a:ext cx="4473739" cy="5815704"/>
            <a:chOff x="0" y="0"/>
            <a:chExt cx="5964986" cy="7754273"/>
          </a:xfrm>
        </p:grpSpPr>
        <p:grpSp>
          <p:nvGrpSpPr>
            <p:cNvPr name="Group 13" id="13"/>
            <p:cNvGrpSpPr/>
            <p:nvPr/>
          </p:nvGrpSpPr>
          <p:grpSpPr>
            <a:xfrm rot="0">
              <a:off x="0" y="0"/>
              <a:ext cx="5964986" cy="2995660"/>
              <a:chOff x="0" y="0"/>
              <a:chExt cx="1178269" cy="591735"/>
            </a:xfrm>
          </p:grpSpPr>
          <p:sp>
            <p:nvSpPr>
              <p:cNvPr name="Freeform 14" id="14"/>
              <p:cNvSpPr/>
              <p:nvPr/>
            </p:nvSpPr>
            <p:spPr>
              <a:xfrm flipH="false" flipV="false" rot="0">
                <a:off x="0" y="0"/>
                <a:ext cx="1178269" cy="591735"/>
              </a:xfrm>
              <a:custGeom>
                <a:avLst/>
                <a:gdLst/>
                <a:ahLst/>
                <a:cxnLst/>
                <a:rect r="r" b="b" t="t" l="l"/>
                <a:pathLst>
                  <a:path h="591735" w="1178269">
                    <a:moveTo>
                      <a:pt x="0" y="0"/>
                    </a:moveTo>
                    <a:lnTo>
                      <a:pt x="1178269" y="0"/>
                    </a:lnTo>
                    <a:lnTo>
                      <a:pt x="1178269" y="591735"/>
                    </a:lnTo>
                    <a:lnTo>
                      <a:pt x="0" y="591735"/>
                    </a:lnTo>
                    <a:close/>
                  </a:path>
                </a:pathLst>
              </a:custGeom>
              <a:solidFill>
                <a:srgbClr val="1C5739"/>
              </a:solidFill>
            </p:spPr>
          </p:sp>
          <p:sp>
            <p:nvSpPr>
              <p:cNvPr name="TextBox 15" id="15"/>
              <p:cNvSpPr txBox="true"/>
              <p:nvPr/>
            </p:nvSpPr>
            <p:spPr>
              <a:xfrm>
                <a:off x="0" y="-47625"/>
                <a:ext cx="1178269" cy="639360"/>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At what time do customers often make an order with “Banana”?</a:t>
                </a:r>
              </a:p>
            </p:txBody>
          </p:sp>
        </p:grpSp>
        <p:grpSp>
          <p:nvGrpSpPr>
            <p:cNvPr name="Group 16" id="16"/>
            <p:cNvGrpSpPr/>
            <p:nvPr/>
          </p:nvGrpSpPr>
          <p:grpSpPr>
            <a:xfrm rot="0">
              <a:off x="0" y="2995660"/>
              <a:ext cx="5964986" cy="4758613"/>
              <a:chOff x="0" y="0"/>
              <a:chExt cx="1178269" cy="939973"/>
            </a:xfrm>
          </p:grpSpPr>
          <p:sp>
            <p:nvSpPr>
              <p:cNvPr name="Freeform 17" id="17"/>
              <p:cNvSpPr/>
              <p:nvPr/>
            </p:nvSpPr>
            <p:spPr>
              <a:xfrm flipH="false" flipV="false" rot="0">
                <a:off x="0" y="0"/>
                <a:ext cx="1178269" cy="939973"/>
              </a:xfrm>
              <a:custGeom>
                <a:avLst/>
                <a:gdLst/>
                <a:ahLst/>
                <a:cxnLst/>
                <a:rect r="r" b="b" t="t" l="l"/>
                <a:pathLst>
                  <a:path h="939973" w="1178269">
                    <a:moveTo>
                      <a:pt x="0" y="0"/>
                    </a:moveTo>
                    <a:lnTo>
                      <a:pt x="1178269" y="0"/>
                    </a:lnTo>
                    <a:lnTo>
                      <a:pt x="1178269" y="939973"/>
                    </a:lnTo>
                    <a:lnTo>
                      <a:pt x="0" y="939973"/>
                    </a:lnTo>
                    <a:close/>
                  </a:path>
                </a:pathLst>
              </a:custGeom>
              <a:solidFill>
                <a:srgbClr val="397D5A"/>
              </a:solidFill>
              <a:ln w="38100" cap="sq">
                <a:solidFill>
                  <a:srgbClr val="FF6F09"/>
                </a:solidFill>
                <a:prstDash val="solid"/>
                <a:miter/>
              </a:ln>
            </p:spPr>
          </p:sp>
          <p:sp>
            <p:nvSpPr>
              <p:cNvPr name="TextBox 18" id="18"/>
              <p:cNvSpPr txBox="true"/>
              <p:nvPr/>
            </p:nvSpPr>
            <p:spPr>
              <a:xfrm>
                <a:off x="0" y="-57150"/>
                <a:ext cx="1178269" cy="997123"/>
              </a:xfrm>
              <a:prstGeom prst="rect">
                <a:avLst/>
              </a:prstGeom>
            </p:spPr>
            <p:txBody>
              <a:bodyPr anchor="ctr" rtlCol="false" tIns="114300" lIns="114300" bIns="114300" rIns="114300"/>
              <a:lstStyle/>
              <a:p>
                <a:pPr algn="ctr">
                  <a:lnSpc>
                    <a:spcPts val="3863"/>
                  </a:lnSpc>
                </a:pPr>
                <a:r>
                  <a:rPr lang="en-US" sz="2799" spc="27">
                    <a:solidFill>
                      <a:srgbClr val="FFFFFF"/>
                    </a:solidFill>
                    <a:latin typeface="Open Sauce Italics"/>
                  </a:rPr>
                  <a:t>10am - 33,063 times</a:t>
                </a:r>
              </a:p>
              <a:p>
                <a:pPr algn="ctr">
                  <a:lnSpc>
                    <a:spcPts val="3863"/>
                  </a:lnSpc>
                </a:pPr>
              </a:p>
              <a:p>
                <a:pPr algn="ctr" marL="0" indent="0" lvl="0">
                  <a:lnSpc>
                    <a:spcPts val="3863"/>
                  </a:lnSpc>
                  <a:spcBef>
                    <a:spcPct val="0"/>
                  </a:spcBef>
                </a:pPr>
                <a:r>
                  <a:rPr lang="en-US" sz="2799" spc="27">
                    <a:solidFill>
                      <a:srgbClr val="FFFFFF"/>
                    </a:solidFill>
                    <a:latin typeface="Open Sauce Italics"/>
                  </a:rPr>
                  <a:t>3pm - 32,253 times</a:t>
                </a:r>
              </a:p>
            </p:txBody>
          </p:sp>
        </p:grpSp>
      </p:grpSp>
      <p:sp>
        <p:nvSpPr>
          <p:cNvPr name="Freeform 19" id="19"/>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0275256" y="3995416"/>
            <a:ext cx="7966943" cy="4889128"/>
          </a:xfrm>
          <a:custGeom>
            <a:avLst/>
            <a:gdLst/>
            <a:ahLst/>
            <a:cxnLst/>
            <a:rect r="r" b="b" t="t" l="l"/>
            <a:pathLst>
              <a:path h="4889128" w="7966943">
                <a:moveTo>
                  <a:pt x="0" y="0"/>
                </a:moveTo>
                <a:lnTo>
                  <a:pt x="7966944" y="0"/>
                </a:lnTo>
                <a:lnTo>
                  <a:pt x="7966944" y="4889127"/>
                </a:lnTo>
                <a:lnTo>
                  <a:pt x="0" y="4889127"/>
                </a:lnTo>
                <a:lnTo>
                  <a:pt x="0" y="0"/>
                </a:lnTo>
                <a:close/>
              </a:path>
            </a:pathLst>
          </a:custGeom>
          <a:blipFill>
            <a:blip r:embed="rId5"/>
            <a:stretch>
              <a:fillRect l="0" t="0" r="0" b="0"/>
            </a:stretch>
          </a:blipFill>
        </p:spPr>
      </p:sp>
      <p:sp>
        <p:nvSpPr>
          <p:cNvPr name="TextBox 22" id="22"/>
          <p:cNvSpPr txBox="true"/>
          <p:nvPr/>
        </p:nvSpPr>
        <p:spPr>
          <a:xfrm rot="0">
            <a:off x="2247518" y="1016919"/>
            <a:ext cx="13792965" cy="1041273"/>
          </a:xfrm>
          <a:prstGeom prst="rect">
            <a:avLst/>
          </a:prstGeom>
        </p:spPr>
        <p:txBody>
          <a:bodyPr anchor="t" rtlCol="false" tIns="0" lIns="0" bIns="0" rIns="0">
            <a:spAutoFit/>
          </a:bodyPr>
          <a:lstStyle/>
          <a:p>
            <a:pPr algn="ctr">
              <a:lnSpc>
                <a:spcPts val="7866"/>
              </a:lnSpc>
            </a:pPr>
            <a:r>
              <a:rPr lang="en-US" sz="5700" spc="558">
                <a:solidFill>
                  <a:srgbClr val="FFFFFF"/>
                </a:solidFill>
                <a:latin typeface="Codec Pro ExtraBold"/>
              </a:rPr>
              <a:t>RESOURCES ALLOCATION</a:t>
            </a:r>
          </a:p>
        </p:txBody>
      </p:sp>
      <p:grpSp>
        <p:nvGrpSpPr>
          <p:cNvPr name="Group 23" id="23"/>
          <p:cNvGrpSpPr/>
          <p:nvPr/>
        </p:nvGrpSpPr>
        <p:grpSpPr>
          <a:xfrm rot="0">
            <a:off x="-661179" y="9857617"/>
            <a:ext cx="19048322" cy="3086100"/>
            <a:chOff x="0" y="0"/>
            <a:chExt cx="5016842" cy="812800"/>
          </a:xfrm>
        </p:grpSpPr>
        <p:sp>
          <p:nvSpPr>
            <p:cNvPr name="Freeform 24" id="2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25" id="2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1028700" y="5689341"/>
            <a:ext cx="3787104" cy="3148246"/>
          </a:xfrm>
          <a:custGeom>
            <a:avLst/>
            <a:gdLst/>
            <a:ahLst/>
            <a:cxnLst/>
            <a:rect r="r" b="b" t="t" l="l"/>
            <a:pathLst>
              <a:path h="3148246" w="3787104">
                <a:moveTo>
                  <a:pt x="0" y="0"/>
                </a:moveTo>
                <a:lnTo>
                  <a:pt x="3787104" y="0"/>
                </a:lnTo>
                <a:lnTo>
                  <a:pt x="3787104" y="3148245"/>
                </a:lnTo>
                <a:lnTo>
                  <a:pt x="0" y="3148245"/>
                </a:lnTo>
                <a:lnTo>
                  <a:pt x="0" y="0"/>
                </a:lnTo>
                <a:close/>
              </a:path>
            </a:pathLst>
          </a:custGeom>
          <a:blipFill>
            <a:blip r:embed="rId6"/>
            <a:stretch>
              <a:fillRect l="0" t="0" r="0" b="0"/>
            </a:stretch>
          </a:blipFill>
        </p:spPr>
      </p:sp>
      <p:sp>
        <p:nvSpPr>
          <p:cNvPr name="TextBox 27" id="27"/>
          <p:cNvSpPr txBox="true"/>
          <p:nvPr/>
        </p:nvSpPr>
        <p:spPr>
          <a:xfrm rot="0">
            <a:off x="535969" y="95250"/>
            <a:ext cx="1711549" cy="933450"/>
          </a:xfrm>
          <a:prstGeom prst="rect">
            <a:avLst/>
          </a:prstGeom>
        </p:spPr>
        <p:txBody>
          <a:bodyPr anchor="t" rtlCol="false" tIns="0" lIns="0" bIns="0" rIns="0">
            <a:spAutoFit/>
          </a:bodyPr>
          <a:lstStyle/>
          <a:p>
            <a:pPr algn="ctr">
              <a:lnSpc>
                <a:spcPts val="6900"/>
              </a:lnSpc>
            </a:pPr>
            <a:r>
              <a:rPr lang="en-US" sz="5000" spc="490">
                <a:solidFill>
                  <a:srgbClr val="FFFFFF"/>
                </a:solidFill>
                <a:latin typeface="Codec Pro ExtraBold"/>
              </a:rPr>
              <a:t>BQ1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DAF4AsGKBv8</dc:identifier>
  <dcterms:modified xsi:type="dcterms:W3CDTF">2011-08-01T06:04:30Z</dcterms:modified>
  <cp:revision>1</cp:revision>
  <dc:title>Copy of Group_9_DNSC6305_Final_Project</dc:title>
</cp:coreProperties>
</file>